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9" r:id="rId2"/>
    <p:sldId id="449" r:id="rId3"/>
    <p:sldId id="440" r:id="rId4"/>
    <p:sldId id="441" r:id="rId5"/>
    <p:sldId id="442" r:id="rId6"/>
    <p:sldId id="461" r:id="rId7"/>
    <p:sldId id="444" r:id="rId8"/>
    <p:sldId id="450" r:id="rId9"/>
    <p:sldId id="453" r:id="rId10"/>
    <p:sldId id="455" r:id="rId11"/>
    <p:sldId id="447" r:id="rId12"/>
    <p:sldId id="448" r:id="rId13"/>
    <p:sldId id="457" r:id="rId14"/>
    <p:sldId id="463" r:id="rId15"/>
    <p:sldId id="456" r:id="rId16"/>
    <p:sldId id="452" r:id="rId17"/>
    <p:sldId id="454" r:id="rId18"/>
    <p:sldId id="462" r:id="rId19"/>
    <p:sldId id="451" r:id="rId20"/>
    <p:sldId id="458" r:id="rId21"/>
    <p:sldId id="459" r:id="rId22"/>
    <p:sldId id="443" r:id="rId23"/>
    <p:sldId id="460" r:id="rId24"/>
    <p:sldId id="359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96" d="100"/>
          <a:sy n="96" d="100"/>
        </p:scale>
        <p:origin x="-107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Clinical Equip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</c:v>
                </c:pt>
                <c:pt idx="1">
                  <c:v>11.8</c:v>
                </c:pt>
                <c:pt idx="2">
                  <c:v>16.100000000000001</c:v>
                </c:pt>
                <c:pt idx="3">
                  <c:v>12.5</c:v>
                </c:pt>
                <c:pt idx="4">
                  <c:v>9.1999999999999993</c:v>
                </c:pt>
                <c:pt idx="5">
                  <c:v>8.1999999999999993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IS/IT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5.2</c:v>
                </c:pt>
                <c:pt idx="1">
                  <c:v>7.8</c:v>
                </c:pt>
                <c:pt idx="2">
                  <c:v>10.7</c:v>
                </c:pt>
                <c:pt idx="3">
                  <c:v>8.1999999999999993</c:v>
                </c:pt>
                <c:pt idx="4">
                  <c:v>8.5</c:v>
                </c:pt>
                <c:pt idx="5">
                  <c:v>4.7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Infrastructure/Other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13.8</c:v>
                </c:pt>
                <c:pt idx="1">
                  <c:v>10.4</c:v>
                </c:pt>
                <c:pt idx="2">
                  <c:v>3.1</c:v>
                </c:pt>
                <c:pt idx="3">
                  <c:v>6.3</c:v>
                </c:pt>
                <c:pt idx="4">
                  <c:v>8.8000000000000007</c:v>
                </c:pt>
                <c:pt idx="5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136768"/>
        <c:axId val="133138304"/>
      </c:barChart>
      <c:catAx>
        <c:axId val="13313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138304"/>
        <c:crosses val="autoZero"/>
        <c:auto val="1"/>
        <c:lblAlgn val="ctr"/>
        <c:lblOffset val="100"/>
        <c:noMultiLvlLbl val="0"/>
      </c:catAx>
      <c:valAx>
        <c:axId val="13313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136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2A90C-C96F-4CD6-A8F7-1C510ABB2A4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0FA8C1-B606-4BE3-9EE0-904F7840AAE3}">
      <dgm:prSet phldrT="[Text]"/>
      <dgm:spPr/>
      <dgm:t>
        <a:bodyPr/>
        <a:lstStyle/>
        <a:p>
          <a:r>
            <a:rPr lang="en-US" dirty="0" smtClean="0"/>
            <a:t>July – Spending limit set by Board</a:t>
          </a:r>
          <a:endParaRPr lang="en-US" dirty="0"/>
        </a:p>
      </dgm:t>
    </dgm:pt>
    <dgm:pt modelId="{45CDC06A-F4F1-451F-9D46-5A2252043465}" type="parTrans" cxnId="{51F48680-AF01-412D-A451-5529DD3E71E3}">
      <dgm:prSet/>
      <dgm:spPr/>
      <dgm:t>
        <a:bodyPr/>
        <a:lstStyle/>
        <a:p>
          <a:endParaRPr lang="en-US"/>
        </a:p>
      </dgm:t>
    </dgm:pt>
    <dgm:pt modelId="{AA9DD56D-2081-49DF-A589-20E9CFA056DF}" type="sibTrans" cxnId="{51F48680-AF01-412D-A451-5529DD3E71E3}">
      <dgm:prSet/>
      <dgm:spPr/>
      <dgm:t>
        <a:bodyPr/>
        <a:lstStyle/>
        <a:p>
          <a:endParaRPr lang="en-US"/>
        </a:p>
      </dgm:t>
    </dgm:pt>
    <dgm:pt modelId="{92EBB729-FBE9-4E1E-BDEE-BF103AB48981}">
      <dgm:prSet phldrT="[Text]"/>
      <dgm:spPr/>
      <dgm:t>
        <a:bodyPr/>
        <a:lstStyle/>
        <a:p>
          <a:r>
            <a:rPr lang="en-US" dirty="0" smtClean="0"/>
            <a:t>Sept/Oct – Executive review and prioritization</a:t>
          </a:r>
          <a:endParaRPr lang="en-US" dirty="0"/>
        </a:p>
      </dgm:t>
    </dgm:pt>
    <dgm:pt modelId="{726EDC3D-2DCA-49A4-B41B-541B46069957}" type="parTrans" cxnId="{EEB50E28-C05A-40A7-BB45-053E5B4B42CB}">
      <dgm:prSet/>
      <dgm:spPr/>
      <dgm:t>
        <a:bodyPr/>
        <a:lstStyle/>
        <a:p>
          <a:endParaRPr lang="en-US"/>
        </a:p>
      </dgm:t>
    </dgm:pt>
    <dgm:pt modelId="{6B2CCF9D-17BE-43F5-BBC2-940CD9B26AAE}" type="sibTrans" cxnId="{EEB50E28-C05A-40A7-BB45-053E5B4B42CB}">
      <dgm:prSet/>
      <dgm:spPr/>
      <dgm:t>
        <a:bodyPr/>
        <a:lstStyle/>
        <a:p>
          <a:endParaRPr lang="en-US"/>
        </a:p>
      </dgm:t>
    </dgm:pt>
    <dgm:pt modelId="{1B06F815-01EA-4154-B65D-B8F77E3D282B}">
      <dgm:prSet phldrT="[Text]"/>
      <dgm:spPr/>
      <dgm:t>
        <a:bodyPr/>
        <a:lstStyle/>
        <a:p>
          <a:r>
            <a:rPr lang="en-US" dirty="0" smtClean="0"/>
            <a:t>Nov – Finance Committee Review</a:t>
          </a:r>
          <a:endParaRPr lang="en-US" dirty="0"/>
        </a:p>
      </dgm:t>
    </dgm:pt>
    <dgm:pt modelId="{92E93EA6-D7C0-41EE-A369-F03A90A2CF79}" type="parTrans" cxnId="{AD5B83B5-81CF-4678-BEDF-173289CB64D3}">
      <dgm:prSet/>
      <dgm:spPr/>
      <dgm:t>
        <a:bodyPr/>
        <a:lstStyle/>
        <a:p>
          <a:endParaRPr lang="en-US"/>
        </a:p>
      </dgm:t>
    </dgm:pt>
    <dgm:pt modelId="{8ADB6598-9026-426A-AEDF-6EBEABB4FCD8}" type="sibTrans" cxnId="{AD5B83B5-81CF-4678-BEDF-173289CB64D3}">
      <dgm:prSet/>
      <dgm:spPr/>
      <dgm:t>
        <a:bodyPr/>
        <a:lstStyle/>
        <a:p>
          <a:endParaRPr lang="en-US"/>
        </a:p>
      </dgm:t>
    </dgm:pt>
    <dgm:pt modelId="{39B2E3A9-7357-4A27-B242-5EF4AE0BEAF7}">
      <dgm:prSet phldrT="[Text]"/>
      <dgm:spPr/>
      <dgm:t>
        <a:bodyPr/>
        <a:lstStyle/>
        <a:p>
          <a:r>
            <a:rPr lang="en-US" dirty="0" smtClean="0"/>
            <a:t>July/Aug – Requests prepared</a:t>
          </a:r>
          <a:endParaRPr lang="en-US" dirty="0"/>
        </a:p>
      </dgm:t>
    </dgm:pt>
    <dgm:pt modelId="{3F1813EB-3F8A-436E-9912-EF487C21520D}" type="parTrans" cxnId="{B2CD7C1A-D612-4CF0-A4E6-245B124F7BDC}">
      <dgm:prSet/>
      <dgm:spPr/>
      <dgm:t>
        <a:bodyPr/>
        <a:lstStyle/>
        <a:p>
          <a:endParaRPr lang="en-US"/>
        </a:p>
      </dgm:t>
    </dgm:pt>
    <dgm:pt modelId="{861AEE0E-8056-44E5-81CF-1E8260654D9E}" type="sibTrans" cxnId="{B2CD7C1A-D612-4CF0-A4E6-245B124F7BDC}">
      <dgm:prSet/>
      <dgm:spPr/>
      <dgm:t>
        <a:bodyPr/>
        <a:lstStyle/>
        <a:p>
          <a:endParaRPr lang="en-US"/>
        </a:p>
      </dgm:t>
    </dgm:pt>
    <dgm:pt modelId="{778C1080-2C56-44D7-89BC-38CB7AD07457}">
      <dgm:prSet phldrT="[Text]"/>
      <dgm:spPr/>
      <dgm:t>
        <a:bodyPr/>
        <a:lstStyle/>
        <a:p>
          <a:r>
            <a:rPr lang="en-US" dirty="0" smtClean="0"/>
            <a:t>Dec – Final Board Approval</a:t>
          </a:r>
          <a:endParaRPr lang="en-US" dirty="0"/>
        </a:p>
      </dgm:t>
    </dgm:pt>
    <dgm:pt modelId="{F67CF581-1DA4-4BDE-96D7-3B411757CAFC}" type="parTrans" cxnId="{A2BF6419-B31E-464A-8B4E-E6B780131407}">
      <dgm:prSet/>
      <dgm:spPr/>
      <dgm:t>
        <a:bodyPr/>
        <a:lstStyle/>
        <a:p>
          <a:endParaRPr lang="en-US"/>
        </a:p>
      </dgm:t>
    </dgm:pt>
    <dgm:pt modelId="{D4D9FC68-AA5E-49BA-9F0C-A1EA438153BC}" type="sibTrans" cxnId="{A2BF6419-B31E-464A-8B4E-E6B780131407}">
      <dgm:prSet/>
      <dgm:spPr/>
      <dgm:t>
        <a:bodyPr/>
        <a:lstStyle/>
        <a:p>
          <a:endParaRPr lang="en-US"/>
        </a:p>
      </dgm:t>
    </dgm:pt>
    <dgm:pt modelId="{0FE801F8-5753-4F26-9BEF-6C9E805FC1D3}" type="pres">
      <dgm:prSet presAssocID="{2CE2A90C-C96F-4CD6-A8F7-1C510ABB2A4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6CC773-9BE3-4121-8055-0E5EFAFD03D6}" type="pres">
      <dgm:prSet presAssocID="{2CE2A90C-C96F-4CD6-A8F7-1C510ABB2A42}" presName="dummyMaxCanvas" presStyleCnt="0">
        <dgm:presLayoutVars/>
      </dgm:prSet>
      <dgm:spPr/>
    </dgm:pt>
    <dgm:pt modelId="{B00CFCA7-A79C-4AFD-856D-34F23272ED39}" type="pres">
      <dgm:prSet presAssocID="{2CE2A90C-C96F-4CD6-A8F7-1C510ABB2A4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22A99-54D2-4AB7-B89B-7FCD7A877999}" type="pres">
      <dgm:prSet presAssocID="{2CE2A90C-C96F-4CD6-A8F7-1C510ABB2A4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F696F-2755-4824-8281-B1E0331695F1}" type="pres">
      <dgm:prSet presAssocID="{2CE2A90C-C96F-4CD6-A8F7-1C510ABB2A4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4DAC1-0163-4129-98A6-7034E8B50321}" type="pres">
      <dgm:prSet presAssocID="{2CE2A90C-C96F-4CD6-A8F7-1C510ABB2A4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E252E-F2F9-4E7F-9B41-120C7382268D}" type="pres">
      <dgm:prSet presAssocID="{2CE2A90C-C96F-4CD6-A8F7-1C510ABB2A4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B49D6-3FF6-4CB3-BBAC-95C2A47C8A40}" type="pres">
      <dgm:prSet presAssocID="{2CE2A90C-C96F-4CD6-A8F7-1C510ABB2A4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32A1E-7AB9-4816-99F8-214F1423E528}" type="pres">
      <dgm:prSet presAssocID="{2CE2A90C-C96F-4CD6-A8F7-1C510ABB2A4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CB888-5EE2-4A51-9F0D-A03E2DC9B91E}" type="pres">
      <dgm:prSet presAssocID="{2CE2A90C-C96F-4CD6-A8F7-1C510ABB2A4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C5AA7-8E09-4814-9D19-5682A93FEDC6}" type="pres">
      <dgm:prSet presAssocID="{2CE2A90C-C96F-4CD6-A8F7-1C510ABB2A4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D314C-C7AB-4A3A-846A-EFA8871F56F3}" type="pres">
      <dgm:prSet presAssocID="{2CE2A90C-C96F-4CD6-A8F7-1C510ABB2A4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CDA2E-8220-4F35-9E1F-695140F08B92}" type="pres">
      <dgm:prSet presAssocID="{2CE2A90C-C96F-4CD6-A8F7-1C510ABB2A4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D8C37-E68F-4795-99D1-4CBC187F9008}" type="pres">
      <dgm:prSet presAssocID="{2CE2A90C-C96F-4CD6-A8F7-1C510ABB2A4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4C6B1-0BE2-4CEC-B304-E5BD0744B8F5}" type="pres">
      <dgm:prSet presAssocID="{2CE2A90C-C96F-4CD6-A8F7-1C510ABB2A4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8AA39-9B05-440E-B060-27FA8752B83E}" type="pres">
      <dgm:prSet presAssocID="{2CE2A90C-C96F-4CD6-A8F7-1C510ABB2A4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F391C2-C2C7-4CCB-8865-D39F597F621A}" type="presOf" srcId="{8ADB6598-9026-426A-AEDF-6EBEABB4FCD8}" destId="{7C5C5AA7-8E09-4814-9D19-5682A93FEDC6}" srcOrd="0" destOrd="0" presId="urn:microsoft.com/office/officeart/2005/8/layout/vProcess5"/>
    <dgm:cxn modelId="{D6667DB7-FE6C-4594-BBB1-A65428825A54}" type="presOf" srcId="{861AEE0E-8056-44E5-81CF-1E8260654D9E}" destId="{2D032A1E-7AB9-4816-99F8-214F1423E528}" srcOrd="0" destOrd="0" presId="urn:microsoft.com/office/officeart/2005/8/layout/vProcess5"/>
    <dgm:cxn modelId="{678C8EFD-8CD1-4149-A24C-C28CFADCFDFE}" type="presOf" srcId="{778C1080-2C56-44D7-89BC-38CB7AD07457}" destId="{7C5E252E-F2F9-4E7F-9B41-120C7382268D}" srcOrd="0" destOrd="0" presId="urn:microsoft.com/office/officeart/2005/8/layout/vProcess5"/>
    <dgm:cxn modelId="{D5A0B840-6371-40A8-81F1-9A0A38A50B97}" type="presOf" srcId="{2CE2A90C-C96F-4CD6-A8F7-1C510ABB2A42}" destId="{0FE801F8-5753-4F26-9BEF-6C9E805FC1D3}" srcOrd="0" destOrd="0" presId="urn:microsoft.com/office/officeart/2005/8/layout/vProcess5"/>
    <dgm:cxn modelId="{7EA84B97-7B71-4BED-A338-0B0A8B10F3D8}" type="presOf" srcId="{580FA8C1-B606-4BE3-9EE0-904F7840AAE3}" destId="{B00CFCA7-A79C-4AFD-856D-34F23272ED39}" srcOrd="0" destOrd="0" presId="urn:microsoft.com/office/officeart/2005/8/layout/vProcess5"/>
    <dgm:cxn modelId="{CA3FA3C6-5093-4964-9CC5-EB45B313A9B6}" type="presOf" srcId="{39B2E3A9-7357-4A27-B242-5EF4AE0BEAF7}" destId="{82222A99-54D2-4AB7-B89B-7FCD7A877999}" srcOrd="0" destOrd="0" presId="urn:microsoft.com/office/officeart/2005/8/layout/vProcess5"/>
    <dgm:cxn modelId="{DB6ED929-F637-4935-9FC6-D5F096BF0606}" type="presOf" srcId="{92EBB729-FBE9-4E1E-BDEE-BF103AB48981}" destId="{7A6F696F-2755-4824-8281-B1E0331695F1}" srcOrd="0" destOrd="0" presId="urn:microsoft.com/office/officeart/2005/8/layout/vProcess5"/>
    <dgm:cxn modelId="{6D85C53E-EF94-4990-9BC2-7D583E828832}" type="presOf" srcId="{1B06F815-01EA-4154-B65D-B8F77E3D282B}" destId="{B304C6B1-0BE2-4CEC-B304-E5BD0744B8F5}" srcOrd="1" destOrd="0" presId="urn:microsoft.com/office/officeart/2005/8/layout/vProcess5"/>
    <dgm:cxn modelId="{38C15FB7-88F1-4494-9DE0-F1F93DE49B02}" type="presOf" srcId="{580FA8C1-B606-4BE3-9EE0-904F7840AAE3}" destId="{90BD314C-C7AB-4A3A-846A-EFA8871F56F3}" srcOrd="1" destOrd="0" presId="urn:microsoft.com/office/officeart/2005/8/layout/vProcess5"/>
    <dgm:cxn modelId="{1A5F935F-17D5-4CB1-8074-A64148A07E07}" type="presOf" srcId="{778C1080-2C56-44D7-89BC-38CB7AD07457}" destId="{EE88AA39-9B05-440E-B060-27FA8752B83E}" srcOrd="1" destOrd="0" presId="urn:microsoft.com/office/officeart/2005/8/layout/vProcess5"/>
    <dgm:cxn modelId="{51F48680-AF01-412D-A451-5529DD3E71E3}" srcId="{2CE2A90C-C96F-4CD6-A8F7-1C510ABB2A42}" destId="{580FA8C1-B606-4BE3-9EE0-904F7840AAE3}" srcOrd="0" destOrd="0" parTransId="{45CDC06A-F4F1-451F-9D46-5A2252043465}" sibTransId="{AA9DD56D-2081-49DF-A589-20E9CFA056DF}"/>
    <dgm:cxn modelId="{AD5B83B5-81CF-4678-BEDF-173289CB64D3}" srcId="{2CE2A90C-C96F-4CD6-A8F7-1C510ABB2A42}" destId="{1B06F815-01EA-4154-B65D-B8F77E3D282B}" srcOrd="3" destOrd="0" parTransId="{92E93EA6-D7C0-41EE-A369-F03A90A2CF79}" sibTransId="{8ADB6598-9026-426A-AEDF-6EBEABB4FCD8}"/>
    <dgm:cxn modelId="{82857D2D-8430-497E-9C14-4E6CFD2AF2F3}" type="presOf" srcId="{1B06F815-01EA-4154-B65D-B8F77E3D282B}" destId="{2EC4DAC1-0163-4129-98A6-7034E8B50321}" srcOrd="0" destOrd="0" presId="urn:microsoft.com/office/officeart/2005/8/layout/vProcess5"/>
    <dgm:cxn modelId="{A2BF6419-B31E-464A-8B4E-E6B780131407}" srcId="{2CE2A90C-C96F-4CD6-A8F7-1C510ABB2A42}" destId="{778C1080-2C56-44D7-89BC-38CB7AD07457}" srcOrd="4" destOrd="0" parTransId="{F67CF581-1DA4-4BDE-96D7-3B411757CAFC}" sibTransId="{D4D9FC68-AA5E-49BA-9F0C-A1EA438153BC}"/>
    <dgm:cxn modelId="{ADAE4018-13EC-4232-96C4-A6DE265E376F}" type="presOf" srcId="{AA9DD56D-2081-49DF-A589-20E9CFA056DF}" destId="{71DB49D6-3FF6-4CB3-BBAC-95C2A47C8A40}" srcOrd="0" destOrd="0" presId="urn:microsoft.com/office/officeart/2005/8/layout/vProcess5"/>
    <dgm:cxn modelId="{53C865B2-9289-4CFD-B255-838434C92CD9}" type="presOf" srcId="{92EBB729-FBE9-4E1E-BDEE-BF103AB48981}" destId="{680D8C37-E68F-4795-99D1-4CBC187F9008}" srcOrd="1" destOrd="0" presId="urn:microsoft.com/office/officeart/2005/8/layout/vProcess5"/>
    <dgm:cxn modelId="{D1CC3A35-3F67-4A40-B7B8-5F1891C6F1BE}" type="presOf" srcId="{6B2CCF9D-17BE-43F5-BBC2-940CD9B26AAE}" destId="{127CB888-5EE2-4A51-9F0D-A03E2DC9B91E}" srcOrd="0" destOrd="0" presId="urn:microsoft.com/office/officeart/2005/8/layout/vProcess5"/>
    <dgm:cxn modelId="{B2CD7C1A-D612-4CF0-A4E6-245B124F7BDC}" srcId="{2CE2A90C-C96F-4CD6-A8F7-1C510ABB2A42}" destId="{39B2E3A9-7357-4A27-B242-5EF4AE0BEAF7}" srcOrd="1" destOrd="0" parTransId="{3F1813EB-3F8A-436E-9912-EF487C21520D}" sibTransId="{861AEE0E-8056-44E5-81CF-1E8260654D9E}"/>
    <dgm:cxn modelId="{EEB50E28-C05A-40A7-BB45-053E5B4B42CB}" srcId="{2CE2A90C-C96F-4CD6-A8F7-1C510ABB2A42}" destId="{92EBB729-FBE9-4E1E-BDEE-BF103AB48981}" srcOrd="2" destOrd="0" parTransId="{726EDC3D-2DCA-49A4-B41B-541B46069957}" sibTransId="{6B2CCF9D-17BE-43F5-BBC2-940CD9B26AAE}"/>
    <dgm:cxn modelId="{FE7F7927-50ED-45AB-973F-7C160DFA4E94}" type="presOf" srcId="{39B2E3A9-7357-4A27-B242-5EF4AE0BEAF7}" destId="{973CDA2E-8220-4F35-9E1F-695140F08B92}" srcOrd="1" destOrd="0" presId="urn:microsoft.com/office/officeart/2005/8/layout/vProcess5"/>
    <dgm:cxn modelId="{CBAFB16D-4C23-4D21-8A4B-44262F8301F2}" type="presParOf" srcId="{0FE801F8-5753-4F26-9BEF-6C9E805FC1D3}" destId="{F06CC773-9BE3-4121-8055-0E5EFAFD03D6}" srcOrd="0" destOrd="0" presId="urn:microsoft.com/office/officeart/2005/8/layout/vProcess5"/>
    <dgm:cxn modelId="{BB36AF1B-6E65-49B4-B459-ED72ED4570C3}" type="presParOf" srcId="{0FE801F8-5753-4F26-9BEF-6C9E805FC1D3}" destId="{B00CFCA7-A79C-4AFD-856D-34F23272ED39}" srcOrd="1" destOrd="0" presId="urn:microsoft.com/office/officeart/2005/8/layout/vProcess5"/>
    <dgm:cxn modelId="{1AF60B48-6F39-4898-AB1A-65562D9CFAF2}" type="presParOf" srcId="{0FE801F8-5753-4F26-9BEF-6C9E805FC1D3}" destId="{82222A99-54D2-4AB7-B89B-7FCD7A877999}" srcOrd="2" destOrd="0" presId="urn:microsoft.com/office/officeart/2005/8/layout/vProcess5"/>
    <dgm:cxn modelId="{9ED6E92B-E722-45C7-BF08-8E1663471B77}" type="presParOf" srcId="{0FE801F8-5753-4F26-9BEF-6C9E805FC1D3}" destId="{7A6F696F-2755-4824-8281-B1E0331695F1}" srcOrd="3" destOrd="0" presId="urn:microsoft.com/office/officeart/2005/8/layout/vProcess5"/>
    <dgm:cxn modelId="{2CD84147-80D2-4D39-AF25-D490F3A13AAB}" type="presParOf" srcId="{0FE801F8-5753-4F26-9BEF-6C9E805FC1D3}" destId="{2EC4DAC1-0163-4129-98A6-7034E8B50321}" srcOrd="4" destOrd="0" presId="urn:microsoft.com/office/officeart/2005/8/layout/vProcess5"/>
    <dgm:cxn modelId="{ED050DF9-CB50-483E-8CF7-96C98D363FDB}" type="presParOf" srcId="{0FE801F8-5753-4F26-9BEF-6C9E805FC1D3}" destId="{7C5E252E-F2F9-4E7F-9B41-120C7382268D}" srcOrd="5" destOrd="0" presId="urn:microsoft.com/office/officeart/2005/8/layout/vProcess5"/>
    <dgm:cxn modelId="{B484021F-8901-4495-A6B7-8EDEF7CD2F91}" type="presParOf" srcId="{0FE801F8-5753-4F26-9BEF-6C9E805FC1D3}" destId="{71DB49D6-3FF6-4CB3-BBAC-95C2A47C8A40}" srcOrd="6" destOrd="0" presId="urn:microsoft.com/office/officeart/2005/8/layout/vProcess5"/>
    <dgm:cxn modelId="{BCDD4451-291B-4B0A-8043-1A1A5A80AB9A}" type="presParOf" srcId="{0FE801F8-5753-4F26-9BEF-6C9E805FC1D3}" destId="{2D032A1E-7AB9-4816-99F8-214F1423E528}" srcOrd="7" destOrd="0" presId="urn:microsoft.com/office/officeart/2005/8/layout/vProcess5"/>
    <dgm:cxn modelId="{A26195FF-EAB5-4236-8E98-774EF200F64D}" type="presParOf" srcId="{0FE801F8-5753-4F26-9BEF-6C9E805FC1D3}" destId="{127CB888-5EE2-4A51-9F0D-A03E2DC9B91E}" srcOrd="8" destOrd="0" presId="urn:microsoft.com/office/officeart/2005/8/layout/vProcess5"/>
    <dgm:cxn modelId="{24940655-40D2-4ADF-89A6-31D266F94C81}" type="presParOf" srcId="{0FE801F8-5753-4F26-9BEF-6C9E805FC1D3}" destId="{7C5C5AA7-8E09-4814-9D19-5682A93FEDC6}" srcOrd="9" destOrd="0" presId="urn:microsoft.com/office/officeart/2005/8/layout/vProcess5"/>
    <dgm:cxn modelId="{1E5C71B2-7CB1-4CED-B823-3CE33F7B6921}" type="presParOf" srcId="{0FE801F8-5753-4F26-9BEF-6C9E805FC1D3}" destId="{90BD314C-C7AB-4A3A-846A-EFA8871F56F3}" srcOrd="10" destOrd="0" presId="urn:microsoft.com/office/officeart/2005/8/layout/vProcess5"/>
    <dgm:cxn modelId="{7B62BC22-9351-4434-9F58-72861A6263B0}" type="presParOf" srcId="{0FE801F8-5753-4F26-9BEF-6C9E805FC1D3}" destId="{973CDA2E-8220-4F35-9E1F-695140F08B92}" srcOrd="11" destOrd="0" presId="urn:microsoft.com/office/officeart/2005/8/layout/vProcess5"/>
    <dgm:cxn modelId="{BE557FB1-A73C-4D80-A08B-42E1CE0DC3C5}" type="presParOf" srcId="{0FE801F8-5753-4F26-9BEF-6C9E805FC1D3}" destId="{680D8C37-E68F-4795-99D1-4CBC187F9008}" srcOrd="12" destOrd="0" presId="urn:microsoft.com/office/officeart/2005/8/layout/vProcess5"/>
    <dgm:cxn modelId="{2134A052-FF03-4B5F-85C9-79DFA84093BE}" type="presParOf" srcId="{0FE801F8-5753-4F26-9BEF-6C9E805FC1D3}" destId="{B304C6B1-0BE2-4CEC-B304-E5BD0744B8F5}" srcOrd="13" destOrd="0" presId="urn:microsoft.com/office/officeart/2005/8/layout/vProcess5"/>
    <dgm:cxn modelId="{EC6F89DF-450D-44BC-A433-6DDD5D7DAC6C}" type="presParOf" srcId="{0FE801F8-5753-4F26-9BEF-6C9E805FC1D3}" destId="{EE88AA39-9B05-440E-B060-27FA8752B83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CFCA7-A79C-4AFD-856D-34F23272ED39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July – Spending limit set by Board</a:t>
          </a:r>
          <a:endParaRPr lang="en-US" sz="2100" kern="1200" dirty="0"/>
        </a:p>
      </dsp:txBody>
      <dsp:txXfrm>
        <a:off x="23861" y="23861"/>
        <a:ext cx="5362379" cy="766951"/>
      </dsp:txXfrm>
    </dsp:sp>
    <dsp:sp modelId="{82222A99-54D2-4AB7-B89B-7FCD7A877999}">
      <dsp:nvSpPr>
        <dsp:cNvPr id="0" name=""/>
        <dsp:cNvSpPr/>
      </dsp:nvSpPr>
      <dsp:spPr>
        <a:xfrm>
          <a:off x="473202" y="927822"/>
          <a:ext cx="6336792" cy="814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July/Aug – Requests prepared</a:t>
          </a:r>
          <a:endParaRPr lang="en-US" sz="2100" kern="1200" dirty="0"/>
        </a:p>
      </dsp:txBody>
      <dsp:txXfrm>
        <a:off x="497063" y="951683"/>
        <a:ext cx="5286330" cy="766951"/>
      </dsp:txXfrm>
    </dsp:sp>
    <dsp:sp modelId="{7A6F696F-2755-4824-8281-B1E0331695F1}">
      <dsp:nvSpPr>
        <dsp:cNvPr id="0" name=""/>
        <dsp:cNvSpPr/>
      </dsp:nvSpPr>
      <dsp:spPr>
        <a:xfrm>
          <a:off x="946404" y="1855644"/>
          <a:ext cx="6336792" cy="814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Sept/Oct – Executive review and prioritization</a:t>
          </a:r>
          <a:endParaRPr lang="en-US" sz="2100" kern="1200" dirty="0"/>
        </a:p>
      </dsp:txBody>
      <dsp:txXfrm>
        <a:off x="970265" y="1879505"/>
        <a:ext cx="5286330" cy="766951"/>
      </dsp:txXfrm>
    </dsp:sp>
    <dsp:sp modelId="{2EC4DAC1-0163-4129-98A6-7034E8B50321}">
      <dsp:nvSpPr>
        <dsp:cNvPr id="0" name=""/>
        <dsp:cNvSpPr/>
      </dsp:nvSpPr>
      <dsp:spPr>
        <a:xfrm>
          <a:off x="1419605" y="2783467"/>
          <a:ext cx="6336792" cy="814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Nov – Finance Committee Review</a:t>
          </a:r>
          <a:endParaRPr lang="en-US" sz="2100" kern="1200" dirty="0"/>
        </a:p>
      </dsp:txBody>
      <dsp:txXfrm>
        <a:off x="1443466" y="2807328"/>
        <a:ext cx="5286330" cy="766951"/>
      </dsp:txXfrm>
    </dsp:sp>
    <dsp:sp modelId="{7C5E252E-F2F9-4E7F-9B41-120C7382268D}">
      <dsp:nvSpPr>
        <dsp:cNvPr id="0" name=""/>
        <dsp:cNvSpPr/>
      </dsp:nvSpPr>
      <dsp:spPr>
        <a:xfrm>
          <a:off x="1892808" y="3711289"/>
          <a:ext cx="6336792" cy="814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Dec – Final Board Approval</a:t>
          </a:r>
          <a:endParaRPr lang="en-US" sz="2100" kern="1200" dirty="0"/>
        </a:p>
      </dsp:txBody>
      <dsp:txXfrm>
        <a:off x="1916669" y="3735150"/>
        <a:ext cx="5286330" cy="766951"/>
      </dsp:txXfrm>
    </dsp:sp>
    <dsp:sp modelId="{71DB49D6-3FF6-4CB3-BBAC-95C2A47C8A40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926400" y="595164"/>
        <a:ext cx="291245" cy="398477"/>
      </dsp:txXfrm>
    </dsp:sp>
    <dsp:sp modelId="{2D032A1E-7AB9-4816-99F8-214F1423E528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399602" y="1522986"/>
        <a:ext cx="291245" cy="398477"/>
      </dsp:txXfrm>
    </dsp:sp>
    <dsp:sp modelId="{127CB888-5EE2-4A51-9F0D-A03E2DC9B91E}">
      <dsp:nvSpPr>
        <dsp:cNvPr id="0" name=""/>
        <dsp:cNvSpPr/>
      </dsp:nvSpPr>
      <dsp:spPr>
        <a:xfrm>
          <a:off x="675365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872804" y="2437231"/>
        <a:ext cx="291245" cy="398477"/>
      </dsp:txXfrm>
    </dsp:sp>
    <dsp:sp modelId="{7C5C5AA7-8E09-4814-9D19-5682A93FEDC6}">
      <dsp:nvSpPr>
        <dsp:cNvPr id="0" name=""/>
        <dsp:cNvSpPr/>
      </dsp:nvSpPr>
      <dsp:spPr>
        <a:xfrm>
          <a:off x="7226860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346006" y="3374105"/>
        <a:ext cx="291245" cy="398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7465FD-94AA-4D7D-8219-F862469DCEB2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D1A982-D084-44FC-9D4B-7200D2B92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94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D59E67-9E1B-4582-8CBA-47F4031960F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5E82F9-BF23-43F3-8CB3-7FF189D33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07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67EE2-39B4-4025-8758-984ECBB60DE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67EE2-39B4-4025-8758-984ECBB60DE5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67EE2-39B4-4025-8758-984ECBB60DE5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67EE2-39B4-4025-8758-984ECBB60DE5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832940-F506-406B-89E0-B88AD298455A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50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Focus=increase Primary Care presence in the community</a:t>
            </a:r>
          </a:p>
          <a:p>
            <a:pPr defTabSz="914350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Spread VHC brand and have it be “top of the mind” in the primary and secondary service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9AE3-5935-4DC8-90DC-4F50D384AAD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67EE2-39B4-4025-8758-984ECBB60DE5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Savings used for very large projects – building replacement, EHR</a:t>
            </a:r>
            <a:r>
              <a:rPr lang="en-US" baseline="0" dirty="0" smtClean="0"/>
              <a:t> replacement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E82F9-BF23-43F3-8CB3-7FF189D338A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33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C2E15A-EF98-4BC4-91E9-23FEE1BA025F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705350" cy="3529012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738" y="4449763"/>
            <a:ext cx="5153942" cy="414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000" smtClean="0"/>
              <a:t>These are the guidelines to follow when asking yourself is it Capital.</a:t>
            </a:r>
          </a:p>
          <a:p>
            <a:pPr eaLnBrk="1" hangingPunct="1"/>
            <a:r>
              <a:rPr lang="en-US" sz="2000" smtClean="0"/>
              <a:t>There are also separate expense accounts for Software and Instruments</a:t>
            </a:r>
          </a:p>
          <a:p>
            <a:pPr eaLnBrk="1" hangingPunct="1"/>
            <a:r>
              <a:rPr lang="en-US" sz="2000" smtClean="0"/>
              <a:t>704310 and 704320 can be used for Non Capital Equipment</a:t>
            </a:r>
          </a:p>
          <a:p>
            <a:pPr eaLnBrk="1" hangingPunct="1"/>
            <a:r>
              <a:rPr lang="en-US" sz="2000" smtClean="0"/>
              <a:t>Of course if you are unsure you can call me and we’ll figure it out.</a:t>
            </a:r>
          </a:p>
          <a:p>
            <a:pPr eaLnBrk="1" hangingPunct="1"/>
            <a:endParaRPr lang="en-US" sz="20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67EE2-39B4-4025-8758-984ECBB60DE5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Projects &gt; $100k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E82F9-BF23-43F3-8CB3-7FF189D338A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9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59D-6D05-4872-8288-D45E868C9BC2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5887-4E39-4376-960C-65100B2DF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59D-6D05-4872-8288-D45E868C9BC2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5887-4E39-4376-960C-65100B2DF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59D-6D05-4872-8288-D45E868C9BC2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5887-4E39-4376-960C-65100B2DF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59D-6D05-4872-8288-D45E868C9BC2}" type="datetimeFigureOut">
              <a:rPr lang="en-US" smtClean="0"/>
              <a:pPr/>
              <a:t>4/10/2015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59D-6D05-4872-8288-D45E868C9BC2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5887-4E39-4376-960C-65100B2DF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59D-6D05-4872-8288-D45E868C9BC2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5887-4E39-4376-960C-65100B2DF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59D-6D05-4872-8288-D45E868C9BC2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5887-4E39-4376-960C-65100B2DF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59D-6D05-4872-8288-D45E868C9BC2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5887-4E39-4376-960C-65100B2DF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59D-6D05-4872-8288-D45E868C9BC2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5887-4E39-4376-960C-65100B2DF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59D-6D05-4872-8288-D45E868C9BC2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5887-4E39-4376-960C-65100B2DF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59D-6D05-4872-8288-D45E868C9BC2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5887-4E39-4376-960C-65100B2DF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A559D-6D05-4872-8288-D45E868C9BC2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05887-4E39-4376-960C-65100B2DFE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HC.50.100Cnotag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895600" y="6219066"/>
            <a:ext cx="3429000" cy="562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RNorman@virginiaHospitalcenter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66"/>
          <p:cNvSpPr>
            <a:spLocks noChangeArrowheads="1"/>
          </p:cNvSpPr>
          <p:nvPr/>
        </p:nvSpPr>
        <p:spPr bwMode="auto">
          <a:xfrm>
            <a:off x="0" y="0"/>
            <a:ext cx="3810000" cy="6858000"/>
          </a:xfrm>
          <a:prstGeom prst="rect">
            <a:avLst/>
          </a:prstGeom>
          <a:solidFill>
            <a:schemeClr val="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Text Box 1065"/>
          <p:cNvSpPr txBox="1">
            <a:spLocks noChangeArrowheads="1"/>
          </p:cNvSpPr>
          <p:nvPr/>
        </p:nvSpPr>
        <p:spPr bwMode="auto">
          <a:xfrm>
            <a:off x="3886200" y="2590800"/>
            <a:ext cx="5257800" cy="137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335" tIns="45671" rIns="91335" bIns="45671"/>
          <a:lstStyle/>
          <a:p>
            <a:pPr algn="ctr" eaLnBrk="1" hangingPunct="1">
              <a:lnSpc>
                <a:spcPct val="160000"/>
              </a:lnSpc>
            </a:pPr>
            <a:r>
              <a:rPr lang="en-US" sz="2600" b="1" dirty="0">
                <a:latin typeface="+mj-lt"/>
              </a:rPr>
              <a:t>Virginia Hospital </a:t>
            </a:r>
            <a:r>
              <a:rPr lang="en-US" sz="2600" b="1" dirty="0" smtClean="0">
                <a:latin typeface="+mj-lt"/>
              </a:rPr>
              <a:t>Center</a:t>
            </a:r>
          </a:p>
          <a:p>
            <a:pPr algn="ctr" eaLnBrk="1" hangingPunct="1">
              <a:lnSpc>
                <a:spcPct val="160000"/>
              </a:lnSpc>
            </a:pPr>
            <a:r>
              <a:rPr lang="en-US" sz="2600" b="1" dirty="0" smtClean="0">
                <a:latin typeface="+mj-lt"/>
              </a:rPr>
              <a:t>Health System</a:t>
            </a:r>
          </a:p>
          <a:p>
            <a:pPr algn="ctr" eaLnBrk="1" hangingPunct="1">
              <a:lnSpc>
                <a:spcPct val="160000"/>
              </a:lnSpc>
            </a:pPr>
            <a:endParaRPr lang="en-US" sz="2600" b="1" dirty="0" smtClean="0">
              <a:latin typeface="+mj-lt"/>
            </a:endParaRPr>
          </a:p>
          <a:p>
            <a:pPr algn="ctr" eaLnBrk="1" hangingPunct="1"/>
            <a:r>
              <a:rPr lang="en-US" sz="2000" b="1" dirty="0" smtClean="0">
                <a:latin typeface="+mj-lt"/>
              </a:rPr>
              <a:t>Nuts and Bolts of Health System</a:t>
            </a:r>
          </a:p>
          <a:p>
            <a:pPr algn="ctr" eaLnBrk="1" hangingPunct="1"/>
            <a:r>
              <a:rPr lang="en-US" sz="2000" b="1" dirty="0" smtClean="0">
                <a:latin typeface="+mj-lt"/>
              </a:rPr>
              <a:t> Capital Purchasing</a:t>
            </a:r>
          </a:p>
          <a:p>
            <a:pPr algn="ctr" eaLnBrk="1" hangingPunct="1"/>
            <a:r>
              <a:rPr lang="en-US" sz="2000" b="1" dirty="0" smtClean="0">
                <a:latin typeface="+mj-lt"/>
              </a:rPr>
              <a:t>Healthcare Technology Network</a:t>
            </a:r>
          </a:p>
          <a:p>
            <a:pPr algn="ctr" eaLnBrk="1" hangingPunct="1"/>
            <a:r>
              <a:rPr lang="en-US" sz="2000" b="1" dirty="0" smtClean="0">
                <a:latin typeface="+mj-lt"/>
              </a:rPr>
              <a:t>  April 24, 2015</a:t>
            </a:r>
            <a:endParaRPr lang="en-US" sz="2000" b="1" dirty="0">
              <a:latin typeface="+mj-lt"/>
            </a:endParaRPr>
          </a:p>
        </p:txBody>
      </p:sp>
      <p:sp>
        <p:nvSpPr>
          <p:cNvPr id="3076" name="Line 1069"/>
          <p:cNvSpPr>
            <a:spLocks noChangeShapeType="1"/>
          </p:cNvSpPr>
          <p:nvPr/>
        </p:nvSpPr>
        <p:spPr bwMode="auto">
          <a:xfrm>
            <a:off x="37338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7" name="Line 1070"/>
          <p:cNvSpPr>
            <a:spLocks noChangeShapeType="1"/>
          </p:cNvSpPr>
          <p:nvPr/>
        </p:nvSpPr>
        <p:spPr bwMode="auto">
          <a:xfrm>
            <a:off x="36576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Line 1071"/>
          <p:cNvSpPr>
            <a:spLocks noChangeShapeType="1"/>
          </p:cNvSpPr>
          <p:nvPr/>
        </p:nvSpPr>
        <p:spPr bwMode="auto">
          <a:xfrm>
            <a:off x="35814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Line 1072"/>
          <p:cNvSpPr>
            <a:spLocks noChangeShapeType="1"/>
          </p:cNvSpPr>
          <p:nvPr/>
        </p:nvSpPr>
        <p:spPr bwMode="auto">
          <a:xfrm>
            <a:off x="35052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Line 1073"/>
          <p:cNvSpPr>
            <a:spLocks noChangeShapeType="1"/>
          </p:cNvSpPr>
          <p:nvPr/>
        </p:nvSpPr>
        <p:spPr bwMode="auto">
          <a:xfrm>
            <a:off x="34290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1" name="Line 1074"/>
          <p:cNvSpPr>
            <a:spLocks noChangeShapeType="1"/>
          </p:cNvSpPr>
          <p:nvPr/>
        </p:nvSpPr>
        <p:spPr bwMode="auto">
          <a:xfrm>
            <a:off x="33528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2" name="Line 1075"/>
          <p:cNvSpPr>
            <a:spLocks noChangeShapeType="1"/>
          </p:cNvSpPr>
          <p:nvPr/>
        </p:nvSpPr>
        <p:spPr bwMode="auto">
          <a:xfrm>
            <a:off x="32766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Line 1076"/>
          <p:cNvSpPr>
            <a:spLocks noChangeShapeType="1"/>
          </p:cNvSpPr>
          <p:nvPr/>
        </p:nvSpPr>
        <p:spPr bwMode="auto">
          <a:xfrm>
            <a:off x="32004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4" name="Line 1077"/>
          <p:cNvSpPr>
            <a:spLocks noChangeShapeType="1"/>
          </p:cNvSpPr>
          <p:nvPr/>
        </p:nvSpPr>
        <p:spPr bwMode="auto">
          <a:xfrm>
            <a:off x="31242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" name="Line 1078"/>
          <p:cNvSpPr>
            <a:spLocks noChangeShapeType="1"/>
          </p:cNvSpPr>
          <p:nvPr/>
        </p:nvSpPr>
        <p:spPr bwMode="auto">
          <a:xfrm>
            <a:off x="30480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6" name="Line 1079"/>
          <p:cNvSpPr>
            <a:spLocks noChangeShapeType="1"/>
          </p:cNvSpPr>
          <p:nvPr/>
        </p:nvSpPr>
        <p:spPr bwMode="auto">
          <a:xfrm>
            <a:off x="29718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7" name="Line 1080"/>
          <p:cNvSpPr>
            <a:spLocks noChangeShapeType="1"/>
          </p:cNvSpPr>
          <p:nvPr/>
        </p:nvSpPr>
        <p:spPr bwMode="auto">
          <a:xfrm>
            <a:off x="28956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8" name="Line 1081"/>
          <p:cNvSpPr>
            <a:spLocks noChangeShapeType="1"/>
          </p:cNvSpPr>
          <p:nvPr/>
        </p:nvSpPr>
        <p:spPr bwMode="auto">
          <a:xfrm>
            <a:off x="28194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9" name="Line 1082"/>
          <p:cNvSpPr>
            <a:spLocks noChangeShapeType="1"/>
          </p:cNvSpPr>
          <p:nvPr/>
        </p:nvSpPr>
        <p:spPr bwMode="auto">
          <a:xfrm>
            <a:off x="27432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0" name="Line 1083"/>
          <p:cNvSpPr>
            <a:spLocks noChangeShapeType="1"/>
          </p:cNvSpPr>
          <p:nvPr/>
        </p:nvSpPr>
        <p:spPr bwMode="auto">
          <a:xfrm>
            <a:off x="26670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1" name="Line 1084"/>
          <p:cNvSpPr>
            <a:spLocks noChangeShapeType="1"/>
          </p:cNvSpPr>
          <p:nvPr/>
        </p:nvSpPr>
        <p:spPr bwMode="auto">
          <a:xfrm>
            <a:off x="25908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2" name="Rectangle 108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93" name="Picture 1090" descr="VH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3810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1091" descr="VHC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57200"/>
            <a:ext cx="44196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3810000" y="6096000"/>
            <a:ext cx="2667000" cy="762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Timeline</a:t>
            </a:r>
            <a:br>
              <a:rPr lang="en-US" dirty="0" smtClean="0"/>
            </a:br>
            <a:r>
              <a:rPr lang="en-US" sz="2000" dirty="0" smtClean="0"/>
              <a:t>Fiscal Year ends December 31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3530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030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u="sng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u="sng" dirty="0" smtClean="0"/>
              <a:t>&gt;</a:t>
            </a:r>
            <a:r>
              <a:rPr lang="en-US" sz="2400" dirty="0" smtClean="0"/>
              <a:t> $1,000 and </a:t>
            </a:r>
            <a:r>
              <a:rPr lang="en-US" sz="2400" u="sng" dirty="0" smtClean="0"/>
              <a:t>&gt;</a:t>
            </a:r>
            <a:r>
              <a:rPr lang="en-US" sz="2400" dirty="0" smtClean="0"/>
              <a:t> two years =&gt; Capital Budget</a:t>
            </a:r>
          </a:p>
          <a:p>
            <a:pPr eaLnBrk="1" hangingPunct="1">
              <a:lnSpc>
                <a:spcPct val="2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Exceptions:</a:t>
            </a:r>
          </a:p>
          <a:p>
            <a:pPr marL="971550" lvl="1" indent="-514350" eaLnBrk="1" hangingPunct="1">
              <a:lnSpc>
                <a:spcPct val="90000"/>
              </a:lnSpc>
            </a:pPr>
            <a:r>
              <a:rPr lang="en-US" sz="2400" dirty="0" smtClean="0"/>
              <a:t>Software - (expense unless &gt; 4 years and &gt; $10,000)</a:t>
            </a:r>
          </a:p>
          <a:p>
            <a:pPr marL="971550" lvl="1" indent="-514350" eaLnBrk="1" hangingPunct="1">
              <a:lnSpc>
                <a:spcPct val="90000"/>
              </a:lnSpc>
            </a:pPr>
            <a:r>
              <a:rPr lang="en-US" sz="2400" dirty="0" smtClean="0"/>
              <a:t>Surgical Instruments - (expense unless &gt; $10,000 </a:t>
            </a:r>
            <a:r>
              <a:rPr lang="en-US" sz="2400" u="sng" dirty="0" smtClean="0"/>
              <a:t>and</a:t>
            </a:r>
            <a:r>
              <a:rPr lang="en-US" sz="2400" dirty="0" smtClean="0"/>
              <a:t> new service or MD)</a:t>
            </a:r>
          </a:p>
          <a:p>
            <a:pPr marL="971550" lvl="1" indent="-514350" eaLnBrk="1" hangingPunct="1">
              <a:lnSpc>
                <a:spcPct val="2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&lt; $1,000 &amp; Equipment =&gt; Operating Budget</a:t>
            </a:r>
          </a:p>
          <a:p>
            <a:pPr marL="971550" lvl="1" indent="-514350" eaLnBrk="1" hangingPunct="1">
              <a:lnSpc>
                <a:spcPct val="90000"/>
              </a:lnSpc>
            </a:pPr>
            <a:r>
              <a:rPr lang="en-US" sz="2400" dirty="0" smtClean="0"/>
              <a:t>704310 (&gt; $500)</a:t>
            </a:r>
          </a:p>
          <a:p>
            <a:pPr marL="971550" lvl="1" indent="-514350" eaLnBrk="1" hangingPunct="1">
              <a:lnSpc>
                <a:spcPct val="90000"/>
              </a:lnSpc>
            </a:pPr>
            <a:r>
              <a:rPr lang="en-US" sz="2400" dirty="0" smtClean="0"/>
              <a:t>704320 (&lt; $500)</a:t>
            </a:r>
            <a:endParaRPr lang="en-US" sz="2400" u="sng" dirty="0" smtClean="0"/>
          </a:p>
        </p:txBody>
      </p:sp>
      <p:pic>
        <p:nvPicPr>
          <p:cNvPr id="29700" name="Picture 3" descr="BD04896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05400"/>
            <a:ext cx="165417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609600" y="6096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u="sng" kern="0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What is Capital v Operating? </a:t>
            </a:r>
            <a:endParaRPr lang="en-US" sz="4000" b="1" u="sng" dirty="0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29702" name="Picture 5" descr="MCj043527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2032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449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Capital Budget</a:t>
            </a:r>
            <a:endParaRPr lang="en-US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en-US" dirty="0" smtClean="0"/>
              <a:t>Manager Roles:</a:t>
            </a:r>
          </a:p>
          <a:p>
            <a:r>
              <a:rPr lang="en-US" sz="2800" b="0" dirty="0" smtClean="0"/>
              <a:t>Coordinate with DFE for build out and Construction Needs</a:t>
            </a:r>
          </a:p>
          <a:p>
            <a:r>
              <a:rPr lang="en-US" sz="2800" b="0" dirty="0" smtClean="0"/>
              <a:t>Coordinate with IS for connectivity/hardware needs </a:t>
            </a:r>
          </a:p>
          <a:p>
            <a:r>
              <a:rPr lang="en-US" sz="2800" b="0" dirty="0" smtClean="0"/>
              <a:t>Meet with vendors to research your product</a:t>
            </a:r>
          </a:p>
          <a:p>
            <a:r>
              <a:rPr lang="en-US" sz="2800" b="0" dirty="0" smtClean="0"/>
              <a:t>Research Alternative to Purchase</a:t>
            </a:r>
          </a:p>
          <a:p>
            <a:r>
              <a:rPr lang="en-US" sz="2800" b="0" dirty="0" smtClean="0"/>
              <a:t>Expected Results of Purchases</a:t>
            </a:r>
          </a:p>
          <a:p>
            <a:r>
              <a:rPr lang="en-US" sz="2800" b="0" dirty="0" smtClean="0"/>
              <a:t>Coordinate with Purchasing to Obtain appropriate Quotes</a:t>
            </a:r>
          </a:p>
          <a:p>
            <a:r>
              <a:rPr lang="en-US" sz="2800" b="0" dirty="0" smtClean="0"/>
              <a:t>Communicate Budget Needs to Your Vice President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56580"/>
            <a:ext cx="1371600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Who do I approach?</a:t>
            </a:r>
          </a:p>
          <a:p>
            <a:pPr lvl="1"/>
            <a:r>
              <a:rPr lang="en-US" dirty="0" smtClean="0"/>
              <a:t>  Executives?</a:t>
            </a:r>
          </a:p>
          <a:p>
            <a:pPr lvl="1"/>
            <a:r>
              <a:rPr lang="en-US" dirty="0" smtClean="0"/>
              <a:t>  Department Managers/End users?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Information </a:t>
            </a:r>
            <a:r>
              <a:rPr lang="en-US" dirty="0" smtClean="0"/>
              <a:t>Systems and Technology </a:t>
            </a:r>
            <a:r>
              <a:rPr lang="en-US" dirty="0" smtClean="0"/>
              <a:t>Management?</a:t>
            </a:r>
          </a:p>
          <a:p>
            <a:r>
              <a:rPr lang="en-US" dirty="0" smtClean="0"/>
              <a:t>When do I approach?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Every chance I get?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Budget time?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Response to RFP?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09989"/>
            <a:ext cx="14478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2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your ROI?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ROI Costs include: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Equipment, Capital, </a:t>
            </a:r>
            <a:r>
              <a:rPr lang="en-US" sz="2800" dirty="0" err="1" smtClean="0"/>
              <a:t>Maint</a:t>
            </a:r>
            <a:r>
              <a:rPr lang="en-US" sz="2800" dirty="0" smtClean="0"/>
              <a:t>., Labor…..</a:t>
            </a:r>
          </a:p>
          <a:p>
            <a:pPr marL="0" indent="0">
              <a:buNone/>
            </a:pPr>
            <a:r>
              <a:rPr lang="en-US" sz="2800" dirty="0" smtClean="0"/>
              <a:t>ROI savings are: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Real cost reductions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Real Net Revenue/volume gains</a:t>
            </a:r>
          </a:p>
          <a:p>
            <a:pPr marL="0" indent="0">
              <a:buNone/>
            </a:pPr>
            <a:r>
              <a:rPr lang="en-US" sz="2800" dirty="0" smtClean="0"/>
              <a:t>ROI savings are not: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Time saving (Unless FTE’s reduced)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New charges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219200"/>
            <a:ext cx="1623060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0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if it isn’t budgeted?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Executives may substitute funding for a new priority</a:t>
            </a:r>
          </a:p>
          <a:p>
            <a:r>
              <a:rPr lang="en-US" dirty="0" smtClean="0"/>
              <a:t>Board authorization for additional funding (very, very rare)</a:t>
            </a:r>
          </a:p>
          <a:p>
            <a:r>
              <a:rPr lang="en-US" dirty="0" smtClean="0"/>
              <a:t>Wait until the next cycle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4" b="-16074"/>
          <a:stretch/>
        </p:blipFill>
        <p:spPr>
          <a:xfrm>
            <a:off x="5638800" y="4023360"/>
            <a:ext cx="2362200" cy="180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84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66"/>
          <p:cNvSpPr>
            <a:spLocks noChangeArrowheads="1"/>
          </p:cNvSpPr>
          <p:nvPr/>
        </p:nvSpPr>
        <p:spPr bwMode="auto">
          <a:xfrm>
            <a:off x="0" y="0"/>
            <a:ext cx="3810000" cy="6858000"/>
          </a:xfrm>
          <a:prstGeom prst="rect">
            <a:avLst/>
          </a:prstGeom>
          <a:solidFill>
            <a:schemeClr val="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Text Box 1065"/>
          <p:cNvSpPr txBox="1">
            <a:spLocks noChangeArrowheads="1"/>
          </p:cNvSpPr>
          <p:nvPr/>
        </p:nvSpPr>
        <p:spPr bwMode="auto">
          <a:xfrm>
            <a:off x="3886200" y="2590800"/>
            <a:ext cx="5257800" cy="137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335" tIns="45671" rIns="91335" bIns="45671"/>
          <a:lstStyle/>
          <a:p>
            <a:pPr algn="ctr" eaLnBrk="1" hangingPunct="1">
              <a:lnSpc>
                <a:spcPct val="160000"/>
              </a:lnSpc>
            </a:pPr>
            <a:r>
              <a:rPr lang="en-US" sz="2600" b="1" dirty="0">
                <a:latin typeface="+mj-lt"/>
              </a:rPr>
              <a:t>Virginia Hospital </a:t>
            </a:r>
            <a:r>
              <a:rPr lang="en-US" sz="2600" b="1" dirty="0" smtClean="0">
                <a:latin typeface="+mj-lt"/>
              </a:rPr>
              <a:t>Center</a:t>
            </a:r>
          </a:p>
          <a:p>
            <a:pPr algn="ctr" eaLnBrk="1" hangingPunct="1">
              <a:lnSpc>
                <a:spcPct val="160000"/>
              </a:lnSpc>
            </a:pPr>
            <a:r>
              <a:rPr lang="en-US" sz="2600" b="1" dirty="0" smtClean="0">
                <a:latin typeface="+mj-lt"/>
              </a:rPr>
              <a:t>Health System</a:t>
            </a:r>
          </a:p>
          <a:p>
            <a:pPr algn="ctr" eaLnBrk="1" hangingPunct="1">
              <a:lnSpc>
                <a:spcPct val="160000"/>
              </a:lnSpc>
            </a:pPr>
            <a:endParaRPr lang="en-US" sz="2000" b="1" dirty="0">
              <a:latin typeface="+mj-lt"/>
            </a:endParaRPr>
          </a:p>
          <a:p>
            <a:pPr algn="ctr" eaLnBrk="1" hangingPunct="1">
              <a:lnSpc>
                <a:spcPct val="160000"/>
              </a:lnSpc>
            </a:pPr>
            <a:r>
              <a:rPr lang="en-US" sz="2000" b="1" dirty="0" smtClean="0">
                <a:latin typeface="+mj-lt"/>
              </a:rPr>
              <a:t>What do we spend it on?</a:t>
            </a:r>
          </a:p>
          <a:p>
            <a:pPr algn="ctr" eaLnBrk="1" hangingPunct="1">
              <a:lnSpc>
                <a:spcPct val="160000"/>
              </a:lnSpc>
            </a:pPr>
            <a:r>
              <a:rPr lang="en-US" sz="2000" b="1" dirty="0" smtClean="0">
                <a:latin typeface="+mj-lt"/>
              </a:rPr>
              <a:t>How do we prioritize?</a:t>
            </a:r>
            <a:endParaRPr lang="en-US" sz="2600" b="1" dirty="0" smtClean="0">
              <a:latin typeface="+mj-lt"/>
            </a:endParaRPr>
          </a:p>
        </p:txBody>
      </p:sp>
      <p:sp>
        <p:nvSpPr>
          <p:cNvPr id="3076" name="Line 1069"/>
          <p:cNvSpPr>
            <a:spLocks noChangeShapeType="1"/>
          </p:cNvSpPr>
          <p:nvPr/>
        </p:nvSpPr>
        <p:spPr bwMode="auto">
          <a:xfrm>
            <a:off x="37338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7" name="Line 1070"/>
          <p:cNvSpPr>
            <a:spLocks noChangeShapeType="1"/>
          </p:cNvSpPr>
          <p:nvPr/>
        </p:nvSpPr>
        <p:spPr bwMode="auto">
          <a:xfrm>
            <a:off x="36576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Line 1071"/>
          <p:cNvSpPr>
            <a:spLocks noChangeShapeType="1"/>
          </p:cNvSpPr>
          <p:nvPr/>
        </p:nvSpPr>
        <p:spPr bwMode="auto">
          <a:xfrm>
            <a:off x="35814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Line 1072"/>
          <p:cNvSpPr>
            <a:spLocks noChangeShapeType="1"/>
          </p:cNvSpPr>
          <p:nvPr/>
        </p:nvSpPr>
        <p:spPr bwMode="auto">
          <a:xfrm>
            <a:off x="35052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Line 1073"/>
          <p:cNvSpPr>
            <a:spLocks noChangeShapeType="1"/>
          </p:cNvSpPr>
          <p:nvPr/>
        </p:nvSpPr>
        <p:spPr bwMode="auto">
          <a:xfrm>
            <a:off x="34290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1" name="Line 1074"/>
          <p:cNvSpPr>
            <a:spLocks noChangeShapeType="1"/>
          </p:cNvSpPr>
          <p:nvPr/>
        </p:nvSpPr>
        <p:spPr bwMode="auto">
          <a:xfrm>
            <a:off x="33528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2" name="Line 1075"/>
          <p:cNvSpPr>
            <a:spLocks noChangeShapeType="1"/>
          </p:cNvSpPr>
          <p:nvPr/>
        </p:nvSpPr>
        <p:spPr bwMode="auto">
          <a:xfrm>
            <a:off x="32766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Line 1076"/>
          <p:cNvSpPr>
            <a:spLocks noChangeShapeType="1"/>
          </p:cNvSpPr>
          <p:nvPr/>
        </p:nvSpPr>
        <p:spPr bwMode="auto">
          <a:xfrm>
            <a:off x="32004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4" name="Line 1077"/>
          <p:cNvSpPr>
            <a:spLocks noChangeShapeType="1"/>
          </p:cNvSpPr>
          <p:nvPr/>
        </p:nvSpPr>
        <p:spPr bwMode="auto">
          <a:xfrm>
            <a:off x="31242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" name="Line 1078"/>
          <p:cNvSpPr>
            <a:spLocks noChangeShapeType="1"/>
          </p:cNvSpPr>
          <p:nvPr/>
        </p:nvSpPr>
        <p:spPr bwMode="auto">
          <a:xfrm>
            <a:off x="30480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6" name="Line 1079"/>
          <p:cNvSpPr>
            <a:spLocks noChangeShapeType="1"/>
          </p:cNvSpPr>
          <p:nvPr/>
        </p:nvSpPr>
        <p:spPr bwMode="auto">
          <a:xfrm>
            <a:off x="29718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7" name="Line 1080"/>
          <p:cNvSpPr>
            <a:spLocks noChangeShapeType="1"/>
          </p:cNvSpPr>
          <p:nvPr/>
        </p:nvSpPr>
        <p:spPr bwMode="auto">
          <a:xfrm>
            <a:off x="28956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8" name="Line 1081"/>
          <p:cNvSpPr>
            <a:spLocks noChangeShapeType="1"/>
          </p:cNvSpPr>
          <p:nvPr/>
        </p:nvSpPr>
        <p:spPr bwMode="auto">
          <a:xfrm>
            <a:off x="28194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9" name="Line 1082"/>
          <p:cNvSpPr>
            <a:spLocks noChangeShapeType="1"/>
          </p:cNvSpPr>
          <p:nvPr/>
        </p:nvSpPr>
        <p:spPr bwMode="auto">
          <a:xfrm>
            <a:off x="27432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0" name="Line 1083"/>
          <p:cNvSpPr>
            <a:spLocks noChangeShapeType="1"/>
          </p:cNvSpPr>
          <p:nvPr/>
        </p:nvSpPr>
        <p:spPr bwMode="auto">
          <a:xfrm>
            <a:off x="26670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1" name="Line 1084"/>
          <p:cNvSpPr>
            <a:spLocks noChangeShapeType="1"/>
          </p:cNvSpPr>
          <p:nvPr/>
        </p:nvSpPr>
        <p:spPr bwMode="auto">
          <a:xfrm>
            <a:off x="25908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2" name="Rectangle 108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93" name="Picture 1090" descr="VH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3810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1091" descr="VHC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57200"/>
            <a:ext cx="44196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3810000" y="6096000"/>
            <a:ext cx="2667000" cy="762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21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Five Year </a:t>
            </a:r>
            <a:r>
              <a:rPr lang="en-US" dirty="0" smtClean="0"/>
              <a:t>Spend</a:t>
            </a:r>
            <a:br>
              <a:rPr lang="en-US" dirty="0" smtClean="0"/>
            </a:br>
            <a:r>
              <a:rPr lang="en-US" sz="2000" dirty="0" smtClean="0"/>
              <a:t>In 000’s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0792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6506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Prioritization Approach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9" y="1219200"/>
            <a:ext cx="8610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6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66"/>
          <p:cNvSpPr>
            <a:spLocks noChangeArrowheads="1"/>
          </p:cNvSpPr>
          <p:nvPr/>
        </p:nvSpPr>
        <p:spPr bwMode="auto">
          <a:xfrm>
            <a:off x="0" y="0"/>
            <a:ext cx="3810000" cy="6858000"/>
          </a:xfrm>
          <a:prstGeom prst="rect">
            <a:avLst/>
          </a:prstGeom>
          <a:solidFill>
            <a:schemeClr val="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Text Box 1065"/>
          <p:cNvSpPr txBox="1">
            <a:spLocks noChangeArrowheads="1"/>
          </p:cNvSpPr>
          <p:nvPr/>
        </p:nvSpPr>
        <p:spPr bwMode="auto">
          <a:xfrm>
            <a:off x="3886200" y="2590800"/>
            <a:ext cx="5257800" cy="137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335" tIns="45671" rIns="91335" bIns="45671"/>
          <a:lstStyle/>
          <a:p>
            <a:pPr algn="ctr" eaLnBrk="1" hangingPunct="1">
              <a:lnSpc>
                <a:spcPct val="160000"/>
              </a:lnSpc>
            </a:pPr>
            <a:r>
              <a:rPr lang="en-US" sz="2600" b="1" dirty="0">
                <a:latin typeface="+mj-lt"/>
              </a:rPr>
              <a:t>Virginia Hospital </a:t>
            </a:r>
            <a:r>
              <a:rPr lang="en-US" sz="2600" b="1" dirty="0" smtClean="0">
                <a:latin typeface="+mj-lt"/>
              </a:rPr>
              <a:t>Center</a:t>
            </a:r>
          </a:p>
          <a:p>
            <a:pPr algn="ctr" eaLnBrk="1" hangingPunct="1">
              <a:lnSpc>
                <a:spcPct val="160000"/>
              </a:lnSpc>
            </a:pPr>
            <a:r>
              <a:rPr lang="en-US" sz="2600" b="1" dirty="0" smtClean="0">
                <a:latin typeface="+mj-lt"/>
              </a:rPr>
              <a:t>Health System</a:t>
            </a:r>
          </a:p>
          <a:p>
            <a:pPr algn="ctr" eaLnBrk="1" hangingPunct="1">
              <a:lnSpc>
                <a:spcPct val="160000"/>
              </a:lnSpc>
            </a:pPr>
            <a:endParaRPr lang="en-US" sz="2000" b="1" dirty="0">
              <a:latin typeface="+mj-lt"/>
            </a:endParaRPr>
          </a:p>
          <a:p>
            <a:pPr algn="ctr" eaLnBrk="1" hangingPunct="1">
              <a:lnSpc>
                <a:spcPct val="160000"/>
              </a:lnSpc>
            </a:pPr>
            <a:r>
              <a:rPr lang="en-US" sz="2000" b="1" dirty="0" smtClean="0">
                <a:latin typeface="+mj-lt"/>
              </a:rPr>
              <a:t>Cash, Lease, or Debt?</a:t>
            </a:r>
            <a:endParaRPr lang="en-US" sz="2600" b="1" dirty="0" smtClean="0">
              <a:latin typeface="+mj-lt"/>
            </a:endParaRPr>
          </a:p>
        </p:txBody>
      </p:sp>
      <p:sp>
        <p:nvSpPr>
          <p:cNvPr id="3076" name="Line 1069"/>
          <p:cNvSpPr>
            <a:spLocks noChangeShapeType="1"/>
          </p:cNvSpPr>
          <p:nvPr/>
        </p:nvSpPr>
        <p:spPr bwMode="auto">
          <a:xfrm>
            <a:off x="37338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7" name="Line 1070"/>
          <p:cNvSpPr>
            <a:spLocks noChangeShapeType="1"/>
          </p:cNvSpPr>
          <p:nvPr/>
        </p:nvSpPr>
        <p:spPr bwMode="auto">
          <a:xfrm>
            <a:off x="36576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Line 1071"/>
          <p:cNvSpPr>
            <a:spLocks noChangeShapeType="1"/>
          </p:cNvSpPr>
          <p:nvPr/>
        </p:nvSpPr>
        <p:spPr bwMode="auto">
          <a:xfrm>
            <a:off x="35814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Line 1072"/>
          <p:cNvSpPr>
            <a:spLocks noChangeShapeType="1"/>
          </p:cNvSpPr>
          <p:nvPr/>
        </p:nvSpPr>
        <p:spPr bwMode="auto">
          <a:xfrm>
            <a:off x="35052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Line 1073"/>
          <p:cNvSpPr>
            <a:spLocks noChangeShapeType="1"/>
          </p:cNvSpPr>
          <p:nvPr/>
        </p:nvSpPr>
        <p:spPr bwMode="auto">
          <a:xfrm>
            <a:off x="34290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1" name="Line 1074"/>
          <p:cNvSpPr>
            <a:spLocks noChangeShapeType="1"/>
          </p:cNvSpPr>
          <p:nvPr/>
        </p:nvSpPr>
        <p:spPr bwMode="auto">
          <a:xfrm>
            <a:off x="33528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2" name="Line 1075"/>
          <p:cNvSpPr>
            <a:spLocks noChangeShapeType="1"/>
          </p:cNvSpPr>
          <p:nvPr/>
        </p:nvSpPr>
        <p:spPr bwMode="auto">
          <a:xfrm>
            <a:off x="32766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Line 1076"/>
          <p:cNvSpPr>
            <a:spLocks noChangeShapeType="1"/>
          </p:cNvSpPr>
          <p:nvPr/>
        </p:nvSpPr>
        <p:spPr bwMode="auto">
          <a:xfrm>
            <a:off x="32004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4" name="Line 1077"/>
          <p:cNvSpPr>
            <a:spLocks noChangeShapeType="1"/>
          </p:cNvSpPr>
          <p:nvPr/>
        </p:nvSpPr>
        <p:spPr bwMode="auto">
          <a:xfrm>
            <a:off x="31242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" name="Line 1078"/>
          <p:cNvSpPr>
            <a:spLocks noChangeShapeType="1"/>
          </p:cNvSpPr>
          <p:nvPr/>
        </p:nvSpPr>
        <p:spPr bwMode="auto">
          <a:xfrm>
            <a:off x="30480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6" name="Line 1079"/>
          <p:cNvSpPr>
            <a:spLocks noChangeShapeType="1"/>
          </p:cNvSpPr>
          <p:nvPr/>
        </p:nvSpPr>
        <p:spPr bwMode="auto">
          <a:xfrm>
            <a:off x="29718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7" name="Line 1080"/>
          <p:cNvSpPr>
            <a:spLocks noChangeShapeType="1"/>
          </p:cNvSpPr>
          <p:nvPr/>
        </p:nvSpPr>
        <p:spPr bwMode="auto">
          <a:xfrm>
            <a:off x="28956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8" name="Line 1081"/>
          <p:cNvSpPr>
            <a:spLocks noChangeShapeType="1"/>
          </p:cNvSpPr>
          <p:nvPr/>
        </p:nvSpPr>
        <p:spPr bwMode="auto">
          <a:xfrm>
            <a:off x="28194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9" name="Line 1082"/>
          <p:cNvSpPr>
            <a:spLocks noChangeShapeType="1"/>
          </p:cNvSpPr>
          <p:nvPr/>
        </p:nvSpPr>
        <p:spPr bwMode="auto">
          <a:xfrm>
            <a:off x="27432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0" name="Line 1083"/>
          <p:cNvSpPr>
            <a:spLocks noChangeShapeType="1"/>
          </p:cNvSpPr>
          <p:nvPr/>
        </p:nvSpPr>
        <p:spPr bwMode="auto">
          <a:xfrm>
            <a:off x="26670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1" name="Line 1084"/>
          <p:cNvSpPr>
            <a:spLocks noChangeShapeType="1"/>
          </p:cNvSpPr>
          <p:nvPr/>
        </p:nvSpPr>
        <p:spPr bwMode="auto">
          <a:xfrm>
            <a:off x="25908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2" name="Rectangle 108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93" name="Picture 1090" descr="VH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3810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1091" descr="VHC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57200"/>
            <a:ext cx="44196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3810000" y="6096000"/>
            <a:ext cx="2667000" cy="762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21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66"/>
          <p:cNvSpPr>
            <a:spLocks noChangeArrowheads="1"/>
          </p:cNvSpPr>
          <p:nvPr/>
        </p:nvSpPr>
        <p:spPr bwMode="auto">
          <a:xfrm>
            <a:off x="0" y="0"/>
            <a:ext cx="3810000" cy="6858000"/>
          </a:xfrm>
          <a:prstGeom prst="rect">
            <a:avLst/>
          </a:prstGeom>
          <a:solidFill>
            <a:schemeClr val="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Text Box 1065"/>
          <p:cNvSpPr txBox="1">
            <a:spLocks noChangeArrowheads="1"/>
          </p:cNvSpPr>
          <p:nvPr/>
        </p:nvSpPr>
        <p:spPr bwMode="auto">
          <a:xfrm>
            <a:off x="3886200" y="2590800"/>
            <a:ext cx="5257800" cy="137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335" tIns="45671" rIns="91335" bIns="45671"/>
          <a:lstStyle/>
          <a:p>
            <a:pPr algn="ctr" eaLnBrk="1" hangingPunct="1">
              <a:lnSpc>
                <a:spcPct val="160000"/>
              </a:lnSpc>
            </a:pPr>
            <a:r>
              <a:rPr lang="en-US" sz="2600" b="1" dirty="0">
                <a:latin typeface="+mj-lt"/>
              </a:rPr>
              <a:t>Virginia Hospital </a:t>
            </a:r>
            <a:r>
              <a:rPr lang="en-US" sz="2600" b="1" dirty="0" smtClean="0">
                <a:latin typeface="+mj-lt"/>
              </a:rPr>
              <a:t>Center</a:t>
            </a:r>
          </a:p>
          <a:p>
            <a:pPr algn="ctr" eaLnBrk="1" hangingPunct="1">
              <a:lnSpc>
                <a:spcPct val="160000"/>
              </a:lnSpc>
            </a:pPr>
            <a:r>
              <a:rPr lang="en-US" sz="2600" b="1" dirty="0" smtClean="0">
                <a:latin typeface="+mj-lt"/>
              </a:rPr>
              <a:t>Health System</a:t>
            </a:r>
          </a:p>
          <a:p>
            <a:pPr algn="ctr" eaLnBrk="1" hangingPunct="1">
              <a:lnSpc>
                <a:spcPct val="160000"/>
              </a:lnSpc>
            </a:pPr>
            <a:endParaRPr lang="en-US" sz="2000" b="1" dirty="0">
              <a:latin typeface="+mj-lt"/>
            </a:endParaRPr>
          </a:p>
          <a:p>
            <a:pPr algn="ctr" eaLnBrk="1" hangingPunct="1">
              <a:lnSpc>
                <a:spcPct val="160000"/>
              </a:lnSpc>
            </a:pPr>
            <a:r>
              <a:rPr lang="en-US" sz="2000" b="1" dirty="0" smtClean="0">
                <a:latin typeface="+mj-lt"/>
              </a:rPr>
              <a:t>Quick overview of VHC</a:t>
            </a:r>
            <a:endParaRPr lang="en-US" sz="2600" b="1" dirty="0" smtClean="0">
              <a:latin typeface="+mj-lt"/>
            </a:endParaRPr>
          </a:p>
        </p:txBody>
      </p:sp>
      <p:sp>
        <p:nvSpPr>
          <p:cNvPr id="3076" name="Line 1069"/>
          <p:cNvSpPr>
            <a:spLocks noChangeShapeType="1"/>
          </p:cNvSpPr>
          <p:nvPr/>
        </p:nvSpPr>
        <p:spPr bwMode="auto">
          <a:xfrm>
            <a:off x="37338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7" name="Line 1070"/>
          <p:cNvSpPr>
            <a:spLocks noChangeShapeType="1"/>
          </p:cNvSpPr>
          <p:nvPr/>
        </p:nvSpPr>
        <p:spPr bwMode="auto">
          <a:xfrm>
            <a:off x="36576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Line 1071"/>
          <p:cNvSpPr>
            <a:spLocks noChangeShapeType="1"/>
          </p:cNvSpPr>
          <p:nvPr/>
        </p:nvSpPr>
        <p:spPr bwMode="auto">
          <a:xfrm>
            <a:off x="35814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Line 1072"/>
          <p:cNvSpPr>
            <a:spLocks noChangeShapeType="1"/>
          </p:cNvSpPr>
          <p:nvPr/>
        </p:nvSpPr>
        <p:spPr bwMode="auto">
          <a:xfrm>
            <a:off x="35052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Line 1073"/>
          <p:cNvSpPr>
            <a:spLocks noChangeShapeType="1"/>
          </p:cNvSpPr>
          <p:nvPr/>
        </p:nvSpPr>
        <p:spPr bwMode="auto">
          <a:xfrm>
            <a:off x="34290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1" name="Line 1074"/>
          <p:cNvSpPr>
            <a:spLocks noChangeShapeType="1"/>
          </p:cNvSpPr>
          <p:nvPr/>
        </p:nvSpPr>
        <p:spPr bwMode="auto">
          <a:xfrm>
            <a:off x="33528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2" name="Line 1075"/>
          <p:cNvSpPr>
            <a:spLocks noChangeShapeType="1"/>
          </p:cNvSpPr>
          <p:nvPr/>
        </p:nvSpPr>
        <p:spPr bwMode="auto">
          <a:xfrm>
            <a:off x="32766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Line 1076"/>
          <p:cNvSpPr>
            <a:spLocks noChangeShapeType="1"/>
          </p:cNvSpPr>
          <p:nvPr/>
        </p:nvSpPr>
        <p:spPr bwMode="auto">
          <a:xfrm>
            <a:off x="32004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4" name="Line 1077"/>
          <p:cNvSpPr>
            <a:spLocks noChangeShapeType="1"/>
          </p:cNvSpPr>
          <p:nvPr/>
        </p:nvSpPr>
        <p:spPr bwMode="auto">
          <a:xfrm>
            <a:off x="31242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" name="Line 1078"/>
          <p:cNvSpPr>
            <a:spLocks noChangeShapeType="1"/>
          </p:cNvSpPr>
          <p:nvPr/>
        </p:nvSpPr>
        <p:spPr bwMode="auto">
          <a:xfrm>
            <a:off x="30480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6" name="Line 1079"/>
          <p:cNvSpPr>
            <a:spLocks noChangeShapeType="1"/>
          </p:cNvSpPr>
          <p:nvPr/>
        </p:nvSpPr>
        <p:spPr bwMode="auto">
          <a:xfrm>
            <a:off x="29718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7" name="Line 1080"/>
          <p:cNvSpPr>
            <a:spLocks noChangeShapeType="1"/>
          </p:cNvSpPr>
          <p:nvPr/>
        </p:nvSpPr>
        <p:spPr bwMode="auto">
          <a:xfrm>
            <a:off x="28956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8" name="Line 1081"/>
          <p:cNvSpPr>
            <a:spLocks noChangeShapeType="1"/>
          </p:cNvSpPr>
          <p:nvPr/>
        </p:nvSpPr>
        <p:spPr bwMode="auto">
          <a:xfrm>
            <a:off x="28194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9" name="Line 1082"/>
          <p:cNvSpPr>
            <a:spLocks noChangeShapeType="1"/>
          </p:cNvSpPr>
          <p:nvPr/>
        </p:nvSpPr>
        <p:spPr bwMode="auto">
          <a:xfrm>
            <a:off x="27432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0" name="Line 1083"/>
          <p:cNvSpPr>
            <a:spLocks noChangeShapeType="1"/>
          </p:cNvSpPr>
          <p:nvPr/>
        </p:nvSpPr>
        <p:spPr bwMode="auto">
          <a:xfrm>
            <a:off x="26670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1" name="Line 1084"/>
          <p:cNvSpPr>
            <a:spLocks noChangeShapeType="1"/>
          </p:cNvSpPr>
          <p:nvPr/>
        </p:nvSpPr>
        <p:spPr bwMode="auto">
          <a:xfrm>
            <a:off x="25908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2" name="Rectangle 108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93" name="Picture 1090" descr="VH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3810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1091" descr="VHC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57200"/>
            <a:ext cx="44196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3810000" y="6096000"/>
            <a:ext cx="2667000" cy="762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03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Robin’s Rules for 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 Use Cash whenever possible.</a:t>
            </a:r>
          </a:p>
          <a:p>
            <a:pPr marL="0" indent="0">
              <a:buNone/>
            </a:pPr>
            <a:r>
              <a:rPr lang="en-US" dirty="0" smtClean="0"/>
              <a:t>2.  Never use long term debt to finance a purchase that will be used for less than 10 years (</a:t>
            </a:r>
            <a:r>
              <a:rPr lang="en-US" dirty="0" err="1" smtClean="0"/>
              <a:t>ie</a:t>
            </a:r>
            <a:r>
              <a:rPr lang="en-US" dirty="0" smtClean="0"/>
              <a:t> any IT project).</a:t>
            </a:r>
          </a:p>
          <a:p>
            <a:pPr marL="0" indent="0">
              <a:buNone/>
            </a:pPr>
            <a:r>
              <a:rPr lang="en-US" dirty="0" smtClean="0"/>
              <a:t>3.  Leasing is the most expensive form of financing.  Avoid it.</a:t>
            </a:r>
          </a:p>
          <a:p>
            <a:pPr marL="0" indent="0">
              <a:buNone/>
            </a:pPr>
            <a:r>
              <a:rPr lang="en-US" dirty="0" smtClean="0"/>
              <a:t>4.  When in doubt, see rule #1.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295400"/>
            <a:ext cx="192024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66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66"/>
          <p:cNvSpPr>
            <a:spLocks noChangeArrowheads="1"/>
          </p:cNvSpPr>
          <p:nvPr/>
        </p:nvSpPr>
        <p:spPr bwMode="auto">
          <a:xfrm>
            <a:off x="0" y="0"/>
            <a:ext cx="3810000" cy="6858000"/>
          </a:xfrm>
          <a:prstGeom prst="rect">
            <a:avLst/>
          </a:prstGeom>
          <a:solidFill>
            <a:schemeClr val="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Text Box 1065"/>
          <p:cNvSpPr txBox="1">
            <a:spLocks noChangeArrowheads="1"/>
          </p:cNvSpPr>
          <p:nvPr/>
        </p:nvSpPr>
        <p:spPr bwMode="auto">
          <a:xfrm>
            <a:off x="3886200" y="2590800"/>
            <a:ext cx="5257800" cy="137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335" tIns="45671" rIns="91335" bIns="45671"/>
          <a:lstStyle/>
          <a:p>
            <a:pPr algn="ctr" eaLnBrk="1" hangingPunct="1">
              <a:lnSpc>
                <a:spcPct val="160000"/>
              </a:lnSpc>
            </a:pPr>
            <a:r>
              <a:rPr lang="en-US" sz="2600" b="1" dirty="0">
                <a:latin typeface="+mj-lt"/>
              </a:rPr>
              <a:t>Virginia Hospital </a:t>
            </a:r>
            <a:r>
              <a:rPr lang="en-US" sz="2600" b="1" dirty="0" smtClean="0">
                <a:latin typeface="+mj-lt"/>
              </a:rPr>
              <a:t>Center</a:t>
            </a:r>
          </a:p>
          <a:p>
            <a:pPr algn="ctr" eaLnBrk="1" hangingPunct="1">
              <a:lnSpc>
                <a:spcPct val="160000"/>
              </a:lnSpc>
            </a:pPr>
            <a:r>
              <a:rPr lang="en-US" sz="2600" b="1" dirty="0" smtClean="0">
                <a:latin typeface="+mj-lt"/>
              </a:rPr>
              <a:t>Health System</a:t>
            </a:r>
          </a:p>
          <a:p>
            <a:pPr algn="ctr" eaLnBrk="1" hangingPunct="1">
              <a:lnSpc>
                <a:spcPct val="160000"/>
              </a:lnSpc>
            </a:pPr>
            <a:endParaRPr lang="en-US" sz="2000" b="1" dirty="0">
              <a:latin typeface="+mj-lt"/>
            </a:endParaRPr>
          </a:p>
          <a:p>
            <a:pPr algn="ctr" eaLnBrk="1" hangingPunct="1">
              <a:lnSpc>
                <a:spcPct val="160000"/>
              </a:lnSpc>
            </a:pPr>
            <a:r>
              <a:rPr lang="en-US" sz="2000" b="1" dirty="0" smtClean="0">
                <a:latin typeface="+mj-lt"/>
              </a:rPr>
              <a:t>Closing Thoughts</a:t>
            </a:r>
            <a:endParaRPr lang="en-US" sz="2600" b="1" dirty="0" smtClean="0">
              <a:latin typeface="+mj-lt"/>
            </a:endParaRPr>
          </a:p>
        </p:txBody>
      </p:sp>
      <p:sp>
        <p:nvSpPr>
          <p:cNvPr id="3076" name="Line 1069"/>
          <p:cNvSpPr>
            <a:spLocks noChangeShapeType="1"/>
          </p:cNvSpPr>
          <p:nvPr/>
        </p:nvSpPr>
        <p:spPr bwMode="auto">
          <a:xfrm>
            <a:off x="37338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7" name="Line 1070"/>
          <p:cNvSpPr>
            <a:spLocks noChangeShapeType="1"/>
          </p:cNvSpPr>
          <p:nvPr/>
        </p:nvSpPr>
        <p:spPr bwMode="auto">
          <a:xfrm>
            <a:off x="36576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Line 1071"/>
          <p:cNvSpPr>
            <a:spLocks noChangeShapeType="1"/>
          </p:cNvSpPr>
          <p:nvPr/>
        </p:nvSpPr>
        <p:spPr bwMode="auto">
          <a:xfrm>
            <a:off x="35814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Line 1072"/>
          <p:cNvSpPr>
            <a:spLocks noChangeShapeType="1"/>
          </p:cNvSpPr>
          <p:nvPr/>
        </p:nvSpPr>
        <p:spPr bwMode="auto">
          <a:xfrm>
            <a:off x="35052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Line 1073"/>
          <p:cNvSpPr>
            <a:spLocks noChangeShapeType="1"/>
          </p:cNvSpPr>
          <p:nvPr/>
        </p:nvSpPr>
        <p:spPr bwMode="auto">
          <a:xfrm>
            <a:off x="34290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1" name="Line 1074"/>
          <p:cNvSpPr>
            <a:spLocks noChangeShapeType="1"/>
          </p:cNvSpPr>
          <p:nvPr/>
        </p:nvSpPr>
        <p:spPr bwMode="auto">
          <a:xfrm>
            <a:off x="33528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2" name="Line 1075"/>
          <p:cNvSpPr>
            <a:spLocks noChangeShapeType="1"/>
          </p:cNvSpPr>
          <p:nvPr/>
        </p:nvSpPr>
        <p:spPr bwMode="auto">
          <a:xfrm>
            <a:off x="32766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Line 1076"/>
          <p:cNvSpPr>
            <a:spLocks noChangeShapeType="1"/>
          </p:cNvSpPr>
          <p:nvPr/>
        </p:nvSpPr>
        <p:spPr bwMode="auto">
          <a:xfrm>
            <a:off x="32004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4" name="Line 1077"/>
          <p:cNvSpPr>
            <a:spLocks noChangeShapeType="1"/>
          </p:cNvSpPr>
          <p:nvPr/>
        </p:nvSpPr>
        <p:spPr bwMode="auto">
          <a:xfrm>
            <a:off x="31242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" name="Line 1078"/>
          <p:cNvSpPr>
            <a:spLocks noChangeShapeType="1"/>
          </p:cNvSpPr>
          <p:nvPr/>
        </p:nvSpPr>
        <p:spPr bwMode="auto">
          <a:xfrm>
            <a:off x="30480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6" name="Line 1079"/>
          <p:cNvSpPr>
            <a:spLocks noChangeShapeType="1"/>
          </p:cNvSpPr>
          <p:nvPr/>
        </p:nvSpPr>
        <p:spPr bwMode="auto">
          <a:xfrm>
            <a:off x="29718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7" name="Line 1080"/>
          <p:cNvSpPr>
            <a:spLocks noChangeShapeType="1"/>
          </p:cNvSpPr>
          <p:nvPr/>
        </p:nvSpPr>
        <p:spPr bwMode="auto">
          <a:xfrm>
            <a:off x="28956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8" name="Line 1081"/>
          <p:cNvSpPr>
            <a:spLocks noChangeShapeType="1"/>
          </p:cNvSpPr>
          <p:nvPr/>
        </p:nvSpPr>
        <p:spPr bwMode="auto">
          <a:xfrm>
            <a:off x="28194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9" name="Line 1082"/>
          <p:cNvSpPr>
            <a:spLocks noChangeShapeType="1"/>
          </p:cNvSpPr>
          <p:nvPr/>
        </p:nvSpPr>
        <p:spPr bwMode="auto">
          <a:xfrm>
            <a:off x="27432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0" name="Line 1083"/>
          <p:cNvSpPr>
            <a:spLocks noChangeShapeType="1"/>
          </p:cNvSpPr>
          <p:nvPr/>
        </p:nvSpPr>
        <p:spPr bwMode="auto">
          <a:xfrm>
            <a:off x="26670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1" name="Line 1084"/>
          <p:cNvSpPr>
            <a:spLocks noChangeShapeType="1"/>
          </p:cNvSpPr>
          <p:nvPr/>
        </p:nvSpPr>
        <p:spPr bwMode="auto">
          <a:xfrm>
            <a:off x="25908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2" name="Rectangle 108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93" name="Picture 1090" descr="VH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3810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1091" descr="VHC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57200"/>
            <a:ext cx="44196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3810000" y="6096000"/>
            <a:ext cx="2667000" cy="762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67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am I in Healthcare?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dirty="0" smtClean="0"/>
              <a:t>A fortunate accident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2102908" cy="157718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683" y="2743200"/>
            <a:ext cx="2011680" cy="1280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35410"/>
            <a:ext cx="1901783" cy="257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52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the Patient First…</a:t>
            </a:r>
            <a:endParaRPr lang="en-US" dirty="0"/>
          </a:p>
        </p:txBody>
      </p:sp>
      <p:pic>
        <p:nvPicPr>
          <p:cNvPr id="6" name="Content Placeholder 5" descr="Nurse and Pati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981200"/>
            <a:ext cx="2834640" cy="2834640"/>
          </a:xfrm>
        </p:spPr>
      </p:pic>
    </p:spTree>
    <p:extLst>
      <p:ext uri="{BB962C8B-B14F-4D97-AF65-F5344CB8AC3E}">
        <p14:creationId xmlns:p14="http://schemas.microsoft.com/office/powerpoint/2010/main" val="6299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Robin Norman, Senior VP/ CFO  </a:t>
            </a:r>
            <a:r>
              <a:rPr lang="en-US" sz="2000" dirty="0" smtClean="0">
                <a:hlinkClick r:id="rId2"/>
              </a:rPr>
              <a:t>RNorman@virginiaHospitalcenter.com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Capital Acquisition </a:t>
            </a:r>
            <a:endParaRPr lang="en-US" dirty="0"/>
          </a:p>
        </p:txBody>
      </p:sp>
      <p:pic>
        <p:nvPicPr>
          <p:cNvPr id="6" name="Content Placeholder 3" descr="VH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457200"/>
            <a:ext cx="5780246" cy="321124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01000" cy="9112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sz="3200" dirty="0" smtClean="0"/>
              <a:t>Virginia Hospital </a:t>
            </a:r>
            <a:r>
              <a:rPr lang="en-US" sz="3200" dirty="0" smtClean="0"/>
              <a:t>Center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smtClean="0"/>
              <a:t>Health System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sz="1800" b="1" dirty="0" smtClean="0"/>
              <a:t>Not-for-profit, 501(c)(3) </a:t>
            </a:r>
            <a:r>
              <a:rPr lang="en-US" sz="1800" dirty="0" smtClean="0"/>
              <a:t>342-bed hospital</a:t>
            </a:r>
          </a:p>
          <a:p>
            <a:r>
              <a:rPr lang="en-US" sz="1800" b="1" dirty="0" smtClean="0"/>
              <a:t>One of the few independent hospitals left in </a:t>
            </a:r>
            <a:r>
              <a:rPr lang="en-US" sz="1800" b="1" dirty="0" smtClean="0"/>
              <a:t>DC metropolitan </a:t>
            </a:r>
            <a:r>
              <a:rPr lang="en-US" sz="1800" b="1" dirty="0" smtClean="0"/>
              <a:t>area/Virginia</a:t>
            </a:r>
            <a:endParaRPr lang="en-US" sz="1800" b="1" dirty="0" smtClean="0"/>
          </a:p>
          <a:p>
            <a:r>
              <a:rPr lang="en-US" sz="1800" dirty="0" smtClean="0"/>
              <a:t>Only hospital in Arlington County</a:t>
            </a:r>
          </a:p>
          <a:p>
            <a:r>
              <a:rPr lang="en-US" sz="1800" dirty="0" smtClean="0"/>
              <a:t>70-year history serving the Arlington, Northern Virginia &amp; Metro communities</a:t>
            </a:r>
          </a:p>
          <a:p>
            <a:r>
              <a:rPr lang="en-US" sz="1800" dirty="0" smtClean="0"/>
              <a:t>Teaching and research hospital associated with Georgetown University’s School of Medicine</a:t>
            </a:r>
            <a:endParaRPr lang="en-US" sz="1200" dirty="0" smtClean="0"/>
          </a:p>
          <a:p>
            <a:r>
              <a:rPr lang="en-US" sz="1800" dirty="0" smtClean="0"/>
              <a:t>$30.7 million in community services in 2013</a:t>
            </a:r>
          </a:p>
          <a:p>
            <a:r>
              <a:rPr lang="en-US" sz="1800" dirty="0" smtClean="0"/>
              <a:t>Multispecialty physician group with over 140 employed physicians</a:t>
            </a:r>
          </a:p>
          <a:p>
            <a:r>
              <a:rPr lang="en-US" sz="1800" dirty="0" smtClean="0"/>
              <a:t>South Campus includes the Arlington Pediatric Center, Arlington Urgent Care Center, Health and Wellness classes, diabetes education and addictions treatment services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9600"/>
            <a:ext cx="219456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62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1801367" y="1752600"/>
            <a:ext cx="5510783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3"/>
          <p:cNvSpPr/>
          <p:nvPr/>
        </p:nvSpPr>
        <p:spPr>
          <a:xfrm>
            <a:off x="4170298" y="3502025"/>
            <a:ext cx="109600" cy="104061"/>
          </a:xfrm>
          <a:custGeom>
            <a:avLst/>
            <a:gdLst/>
            <a:ahLst/>
            <a:cxnLst/>
            <a:rect l="l" t="t" r="r" b="b"/>
            <a:pathLst>
              <a:path w="109600" h="109600">
                <a:moveTo>
                  <a:pt x="54863" y="0"/>
                </a:moveTo>
                <a:lnTo>
                  <a:pt x="15600" y="16535"/>
                </a:lnTo>
                <a:lnTo>
                  <a:pt x="0" y="54737"/>
                </a:lnTo>
                <a:lnTo>
                  <a:pt x="23" y="56355"/>
                </a:lnTo>
                <a:lnTo>
                  <a:pt x="16634" y="94033"/>
                </a:lnTo>
                <a:lnTo>
                  <a:pt x="54863" y="109600"/>
                </a:lnTo>
                <a:lnTo>
                  <a:pt x="56379" y="109580"/>
                </a:lnTo>
                <a:lnTo>
                  <a:pt x="94062" y="93000"/>
                </a:lnTo>
                <a:lnTo>
                  <a:pt x="109600" y="54737"/>
                </a:lnTo>
                <a:lnTo>
                  <a:pt x="109583" y="53324"/>
                </a:lnTo>
                <a:lnTo>
                  <a:pt x="93100" y="15572"/>
                </a:lnTo>
                <a:lnTo>
                  <a:pt x="54863" y="0"/>
                </a:lnTo>
                <a:close/>
              </a:path>
            </a:pathLst>
          </a:custGeom>
          <a:solidFill>
            <a:srgbClr val="6BB70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4"/>
          <p:cNvSpPr/>
          <p:nvPr/>
        </p:nvSpPr>
        <p:spPr>
          <a:xfrm>
            <a:off x="4170298" y="3502025"/>
            <a:ext cx="109600" cy="104061"/>
          </a:xfrm>
          <a:custGeom>
            <a:avLst/>
            <a:gdLst/>
            <a:ahLst/>
            <a:cxnLst/>
            <a:rect l="l" t="t" r="r" b="b"/>
            <a:pathLst>
              <a:path w="109600" h="109600">
                <a:moveTo>
                  <a:pt x="0" y="54737"/>
                </a:moveTo>
                <a:lnTo>
                  <a:pt x="15600" y="16535"/>
                </a:lnTo>
                <a:lnTo>
                  <a:pt x="53348" y="20"/>
                </a:lnTo>
                <a:lnTo>
                  <a:pt x="54863" y="0"/>
                </a:lnTo>
                <a:lnTo>
                  <a:pt x="69196" y="1896"/>
                </a:lnTo>
                <a:lnTo>
                  <a:pt x="82107" y="7252"/>
                </a:lnTo>
                <a:lnTo>
                  <a:pt x="107335" y="39105"/>
                </a:lnTo>
                <a:lnTo>
                  <a:pt x="109600" y="54737"/>
                </a:lnTo>
                <a:lnTo>
                  <a:pt x="107709" y="69062"/>
                </a:lnTo>
                <a:lnTo>
                  <a:pt x="102364" y="81984"/>
                </a:lnTo>
                <a:lnTo>
                  <a:pt x="70573" y="107301"/>
                </a:lnTo>
                <a:lnTo>
                  <a:pt x="54863" y="109600"/>
                </a:lnTo>
                <a:lnTo>
                  <a:pt x="40554" y="107704"/>
                </a:lnTo>
                <a:lnTo>
                  <a:pt x="27644" y="102348"/>
                </a:lnTo>
                <a:lnTo>
                  <a:pt x="2323" y="70536"/>
                </a:lnTo>
                <a:lnTo>
                  <a:pt x="0" y="54737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5"/>
          <p:cNvSpPr/>
          <p:nvPr/>
        </p:nvSpPr>
        <p:spPr>
          <a:xfrm>
            <a:off x="5010150" y="3502025"/>
            <a:ext cx="109600" cy="104061"/>
          </a:xfrm>
          <a:custGeom>
            <a:avLst/>
            <a:gdLst/>
            <a:ahLst/>
            <a:cxnLst/>
            <a:rect l="l" t="t" r="r" b="b"/>
            <a:pathLst>
              <a:path w="109600" h="109600">
                <a:moveTo>
                  <a:pt x="54737" y="0"/>
                </a:moveTo>
                <a:lnTo>
                  <a:pt x="15572" y="16500"/>
                </a:lnTo>
                <a:lnTo>
                  <a:pt x="0" y="54737"/>
                </a:lnTo>
                <a:lnTo>
                  <a:pt x="20" y="56252"/>
                </a:lnTo>
                <a:lnTo>
                  <a:pt x="16535" y="94000"/>
                </a:lnTo>
                <a:lnTo>
                  <a:pt x="54737" y="109600"/>
                </a:lnTo>
                <a:lnTo>
                  <a:pt x="56355" y="109577"/>
                </a:lnTo>
                <a:lnTo>
                  <a:pt x="94033" y="92966"/>
                </a:lnTo>
                <a:lnTo>
                  <a:pt x="109600" y="54737"/>
                </a:lnTo>
                <a:lnTo>
                  <a:pt x="109580" y="53221"/>
                </a:lnTo>
                <a:lnTo>
                  <a:pt x="93000" y="15538"/>
                </a:lnTo>
                <a:lnTo>
                  <a:pt x="54737" y="0"/>
                </a:lnTo>
                <a:close/>
              </a:path>
            </a:pathLst>
          </a:custGeom>
          <a:solidFill>
            <a:srgbClr val="6BB70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6"/>
          <p:cNvSpPr/>
          <p:nvPr/>
        </p:nvSpPr>
        <p:spPr>
          <a:xfrm>
            <a:off x="5010150" y="3502025"/>
            <a:ext cx="109600" cy="104061"/>
          </a:xfrm>
          <a:custGeom>
            <a:avLst/>
            <a:gdLst/>
            <a:ahLst/>
            <a:cxnLst/>
            <a:rect l="l" t="t" r="r" b="b"/>
            <a:pathLst>
              <a:path w="109600" h="109600">
                <a:moveTo>
                  <a:pt x="0" y="54737"/>
                </a:moveTo>
                <a:lnTo>
                  <a:pt x="15572" y="16500"/>
                </a:lnTo>
                <a:lnTo>
                  <a:pt x="53324" y="17"/>
                </a:lnTo>
                <a:lnTo>
                  <a:pt x="54737" y="0"/>
                </a:lnTo>
                <a:lnTo>
                  <a:pt x="69062" y="1891"/>
                </a:lnTo>
                <a:lnTo>
                  <a:pt x="81984" y="7236"/>
                </a:lnTo>
                <a:lnTo>
                  <a:pt x="107301" y="39027"/>
                </a:lnTo>
                <a:lnTo>
                  <a:pt x="109600" y="54737"/>
                </a:lnTo>
                <a:lnTo>
                  <a:pt x="107704" y="69046"/>
                </a:lnTo>
                <a:lnTo>
                  <a:pt x="102348" y="81956"/>
                </a:lnTo>
                <a:lnTo>
                  <a:pt x="70536" y="107277"/>
                </a:lnTo>
                <a:lnTo>
                  <a:pt x="54737" y="109600"/>
                </a:lnTo>
                <a:lnTo>
                  <a:pt x="40420" y="107699"/>
                </a:lnTo>
                <a:lnTo>
                  <a:pt x="27521" y="102332"/>
                </a:lnTo>
                <a:lnTo>
                  <a:pt x="2288" y="70457"/>
                </a:lnTo>
                <a:lnTo>
                  <a:pt x="0" y="54737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7"/>
          <p:cNvSpPr/>
          <p:nvPr/>
        </p:nvSpPr>
        <p:spPr>
          <a:xfrm>
            <a:off x="6069076" y="3867150"/>
            <a:ext cx="109474" cy="104061"/>
          </a:xfrm>
          <a:custGeom>
            <a:avLst/>
            <a:gdLst/>
            <a:ahLst/>
            <a:cxnLst/>
            <a:rect l="l" t="t" r="r" b="b"/>
            <a:pathLst>
              <a:path w="109474" h="109600">
                <a:moveTo>
                  <a:pt x="54737" y="0"/>
                </a:moveTo>
                <a:lnTo>
                  <a:pt x="15572" y="16500"/>
                </a:lnTo>
                <a:lnTo>
                  <a:pt x="0" y="54737"/>
                </a:lnTo>
                <a:lnTo>
                  <a:pt x="20" y="56252"/>
                </a:lnTo>
                <a:lnTo>
                  <a:pt x="16535" y="94000"/>
                </a:lnTo>
                <a:lnTo>
                  <a:pt x="54737" y="109600"/>
                </a:lnTo>
                <a:lnTo>
                  <a:pt x="56252" y="109580"/>
                </a:lnTo>
                <a:lnTo>
                  <a:pt x="93935" y="93000"/>
                </a:lnTo>
                <a:lnTo>
                  <a:pt x="109474" y="54737"/>
                </a:lnTo>
                <a:lnTo>
                  <a:pt x="109456" y="53324"/>
                </a:lnTo>
                <a:lnTo>
                  <a:pt x="92973" y="15572"/>
                </a:lnTo>
                <a:lnTo>
                  <a:pt x="54737" y="0"/>
                </a:lnTo>
                <a:close/>
              </a:path>
            </a:pathLst>
          </a:custGeom>
          <a:solidFill>
            <a:srgbClr val="6BB70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8"/>
          <p:cNvSpPr/>
          <p:nvPr/>
        </p:nvSpPr>
        <p:spPr>
          <a:xfrm>
            <a:off x="6069076" y="3867150"/>
            <a:ext cx="109474" cy="104061"/>
          </a:xfrm>
          <a:custGeom>
            <a:avLst/>
            <a:gdLst/>
            <a:ahLst/>
            <a:cxnLst/>
            <a:rect l="l" t="t" r="r" b="b"/>
            <a:pathLst>
              <a:path w="109474" h="109600">
                <a:moveTo>
                  <a:pt x="0" y="54737"/>
                </a:moveTo>
                <a:lnTo>
                  <a:pt x="15572" y="16500"/>
                </a:lnTo>
                <a:lnTo>
                  <a:pt x="53324" y="17"/>
                </a:lnTo>
                <a:lnTo>
                  <a:pt x="54737" y="0"/>
                </a:lnTo>
                <a:lnTo>
                  <a:pt x="69069" y="1896"/>
                </a:lnTo>
                <a:lnTo>
                  <a:pt x="81980" y="7252"/>
                </a:lnTo>
                <a:lnTo>
                  <a:pt x="107208" y="39105"/>
                </a:lnTo>
                <a:lnTo>
                  <a:pt x="109474" y="54737"/>
                </a:lnTo>
                <a:lnTo>
                  <a:pt x="107582" y="69062"/>
                </a:lnTo>
                <a:lnTo>
                  <a:pt x="102237" y="81984"/>
                </a:lnTo>
                <a:lnTo>
                  <a:pt x="70446" y="107301"/>
                </a:lnTo>
                <a:lnTo>
                  <a:pt x="54737" y="109600"/>
                </a:lnTo>
                <a:lnTo>
                  <a:pt x="40420" y="107699"/>
                </a:lnTo>
                <a:lnTo>
                  <a:pt x="27521" y="102332"/>
                </a:lnTo>
                <a:lnTo>
                  <a:pt x="2288" y="70457"/>
                </a:lnTo>
                <a:lnTo>
                  <a:pt x="0" y="54737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9"/>
          <p:cNvSpPr/>
          <p:nvPr/>
        </p:nvSpPr>
        <p:spPr>
          <a:xfrm>
            <a:off x="5886450" y="4382261"/>
            <a:ext cx="109600" cy="104061"/>
          </a:xfrm>
          <a:custGeom>
            <a:avLst/>
            <a:gdLst/>
            <a:ahLst/>
            <a:cxnLst/>
            <a:rect l="l" t="t" r="r" b="b"/>
            <a:pathLst>
              <a:path w="109600" h="109600">
                <a:moveTo>
                  <a:pt x="54737" y="0"/>
                </a:moveTo>
                <a:lnTo>
                  <a:pt x="15572" y="16500"/>
                </a:lnTo>
                <a:lnTo>
                  <a:pt x="0" y="54737"/>
                </a:lnTo>
                <a:lnTo>
                  <a:pt x="20" y="56259"/>
                </a:lnTo>
                <a:lnTo>
                  <a:pt x="16535" y="94047"/>
                </a:lnTo>
                <a:lnTo>
                  <a:pt x="54737" y="109600"/>
                </a:lnTo>
                <a:lnTo>
                  <a:pt x="56361" y="109577"/>
                </a:lnTo>
                <a:lnTo>
                  <a:pt x="94080" y="93014"/>
                </a:lnTo>
                <a:lnTo>
                  <a:pt x="109600" y="54737"/>
                </a:lnTo>
                <a:lnTo>
                  <a:pt x="109580" y="53221"/>
                </a:lnTo>
                <a:lnTo>
                  <a:pt x="93049" y="15538"/>
                </a:lnTo>
                <a:lnTo>
                  <a:pt x="54737" y="0"/>
                </a:lnTo>
                <a:close/>
              </a:path>
            </a:pathLst>
          </a:custGeom>
          <a:solidFill>
            <a:srgbClr val="6BB70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0"/>
          <p:cNvSpPr/>
          <p:nvPr/>
        </p:nvSpPr>
        <p:spPr>
          <a:xfrm>
            <a:off x="5886450" y="4382261"/>
            <a:ext cx="109600" cy="104061"/>
          </a:xfrm>
          <a:custGeom>
            <a:avLst/>
            <a:gdLst/>
            <a:ahLst/>
            <a:cxnLst/>
            <a:rect l="l" t="t" r="r" b="b"/>
            <a:pathLst>
              <a:path w="109600" h="109600">
                <a:moveTo>
                  <a:pt x="0" y="54737"/>
                </a:moveTo>
                <a:lnTo>
                  <a:pt x="15572" y="16500"/>
                </a:lnTo>
                <a:lnTo>
                  <a:pt x="53324" y="17"/>
                </a:lnTo>
                <a:lnTo>
                  <a:pt x="54737" y="0"/>
                </a:lnTo>
                <a:lnTo>
                  <a:pt x="69106" y="1891"/>
                </a:lnTo>
                <a:lnTo>
                  <a:pt x="82041" y="7236"/>
                </a:lnTo>
                <a:lnTo>
                  <a:pt x="107311" y="39027"/>
                </a:lnTo>
                <a:lnTo>
                  <a:pt x="109600" y="54737"/>
                </a:lnTo>
                <a:lnTo>
                  <a:pt x="107712" y="69090"/>
                </a:lnTo>
                <a:lnTo>
                  <a:pt x="102375" y="82013"/>
                </a:lnTo>
                <a:lnTo>
                  <a:pt x="70582" y="107288"/>
                </a:lnTo>
                <a:lnTo>
                  <a:pt x="54737" y="109600"/>
                </a:lnTo>
                <a:lnTo>
                  <a:pt x="40420" y="107708"/>
                </a:lnTo>
                <a:lnTo>
                  <a:pt x="27521" y="102359"/>
                </a:lnTo>
                <a:lnTo>
                  <a:pt x="2288" y="70504"/>
                </a:lnTo>
                <a:lnTo>
                  <a:pt x="0" y="54737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1"/>
          <p:cNvSpPr/>
          <p:nvPr/>
        </p:nvSpPr>
        <p:spPr>
          <a:xfrm>
            <a:off x="4791075" y="5145151"/>
            <a:ext cx="109600" cy="103941"/>
          </a:xfrm>
          <a:custGeom>
            <a:avLst/>
            <a:gdLst/>
            <a:ahLst/>
            <a:cxnLst/>
            <a:rect l="l" t="t" r="r" b="b"/>
            <a:pathLst>
              <a:path w="109600" h="109474">
                <a:moveTo>
                  <a:pt x="54737" y="0"/>
                </a:moveTo>
                <a:lnTo>
                  <a:pt x="15572" y="16500"/>
                </a:lnTo>
                <a:lnTo>
                  <a:pt x="0" y="54737"/>
                </a:lnTo>
                <a:lnTo>
                  <a:pt x="17" y="56149"/>
                </a:lnTo>
                <a:lnTo>
                  <a:pt x="16500" y="93901"/>
                </a:lnTo>
                <a:lnTo>
                  <a:pt x="54737" y="109474"/>
                </a:lnTo>
                <a:lnTo>
                  <a:pt x="56252" y="109453"/>
                </a:lnTo>
                <a:lnTo>
                  <a:pt x="94000" y="92938"/>
                </a:lnTo>
                <a:lnTo>
                  <a:pt x="109600" y="54737"/>
                </a:lnTo>
                <a:lnTo>
                  <a:pt x="109580" y="53221"/>
                </a:lnTo>
                <a:lnTo>
                  <a:pt x="93000" y="15538"/>
                </a:lnTo>
                <a:lnTo>
                  <a:pt x="54737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2"/>
          <p:cNvSpPr/>
          <p:nvPr/>
        </p:nvSpPr>
        <p:spPr>
          <a:xfrm>
            <a:off x="4791075" y="5145151"/>
            <a:ext cx="109600" cy="103941"/>
          </a:xfrm>
          <a:custGeom>
            <a:avLst/>
            <a:gdLst/>
            <a:ahLst/>
            <a:cxnLst/>
            <a:rect l="l" t="t" r="r" b="b"/>
            <a:pathLst>
              <a:path w="109600" h="109474">
                <a:moveTo>
                  <a:pt x="0" y="54737"/>
                </a:moveTo>
                <a:lnTo>
                  <a:pt x="15572" y="16500"/>
                </a:lnTo>
                <a:lnTo>
                  <a:pt x="53324" y="17"/>
                </a:lnTo>
                <a:lnTo>
                  <a:pt x="54737" y="0"/>
                </a:lnTo>
                <a:lnTo>
                  <a:pt x="69062" y="1891"/>
                </a:lnTo>
                <a:lnTo>
                  <a:pt x="81984" y="7236"/>
                </a:lnTo>
                <a:lnTo>
                  <a:pt x="107301" y="39027"/>
                </a:lnTo>
                <a:lnTo>
                  <a:pt x="109600" y="54737"/>
                </a:lnTo>
                <a:lnTo>
                  <a:pt x="107699" y="69053"/>
                </a:lnTo>
                <a:lnTo>
                  <a:pt x="102332" y="81952"/>
                </a:lnTo>
                <a:lnTo>
                  <a:pt x="70457" y="107185"/>
                </a:lnTo>
                <a:lnTo>
                  <a:pt x="54737" y="109474"/>
                </a:lnTo>
                <a:lnTo>
                  <a:pt x="40404" y="107577"/>
                </a:lnTo>
                <a:lnTo>
                  <a:pt x="27493" y="102221"/>
                </a:lnTo>
                <a:lnTo>
                  <a:pt x="2265" y="70368"/>
                </a:lnTo>
                <a:lnTo>
                  <a:pt x="0" y="54737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3"/>
          <p:cNvSpPr/>
          <p:nvPr/>
        </p:nvSpPr>
        <p:spPr>
          <a:xfrm>
            <a:off x="3367023" y="1858898"/>
            <a:ext cx="109600" cy="104061"/>
          </a:xfrm>
          <a:custGeom>
            <a:avLst/>
            <a:gdLst/>
            <a:ahLst/>
            <a:cxnLst/>
            <a:rect l="l" t="t" r="r" b="b"/>
            <a:pathLst>
              <a:path w="109600" h="109600">
                <a:moveTo>
                  <a:pt x="54863" y="0"/>
                </a:moveTo>
                <a:lnTo>
                  <a:pt x="15520" y="16586"/>
                </a:lnTo>
                <a:lnTo>
                  <a:pt x="0" y="54863"/>
                </a:lnTo>
                <a:lnTo>
                  <a:pt x="20" y="56379"/>
                </a:lnTo>
                <a:lnTo>
                  <a:pt x="16551" y="94062"/>
                </a:lnTo>
                <a:lnTo>
                  <a:pt x="54863" y="109600"/>
                </a:lnTo>
                <a:lnTo>
                  <a:pt x="56276" y="109583"/>
                </a:lnTo>
                <a:lnTo>
                  <a:pt x="94028" y="93100"/>
                </a:lnTo>
                <a:lnTo>
                  <a:pt x="109600" y="54863"/>
                </a:lnTo>
                <a:lnTo>
                  <a:pt x="109580" y="53341"/>
                </a:lnTo>
                <a:lnTo>
                  <a:pt x="93065" y="15553"/>
                </a:lnTo>
                <a:lnTo>
                  <a:pt x="54863" y="0"/>
                </a:lnTo>
                <a:close/>
              </a:path>
            </a:pathLst>
          </a:custGeom>
          <a:solidFill>
            <a:srgbClr val="6BB70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" name="object 14"/>
          <p:cNvSpPr/>
          <p:nvPr/>
        </p:nvSpPr>
        <p:spPr>
          <a:xfrm>
            <a:off x="3367023" y="1858898"/>
            <a:ext cx="109600" cy="104061"/>
          </a:xfrm>
          <a:custGeom>
            <a:avLst/>
            <a:gdLst/>
            <a:ahLst/>
            <a:cxnLst/>
            <a:rect l="l" t="t" r="r" b="b"/>
            <a:pathLst>
              <a:path w="109600" h="109600">
                <a:moveTo>
                  <a:pt x="0" y="54863"/>
                </a:moveTo>
                <a:lnTo>
                  <a:pt x="15520" y="16586"/>
                </a:lnTo>
                <a:lnTo>
                  <a:pt x="53239" y="23"/>
                </a:lnTo>
                <a:lnTo>
                  <a:pt x="54863" y="0"/>
                </a:lnTo>
                <a:lnTo>
                  <a:pt x="69180" y="1892"/>
                </a:lnTo>
                <a:lnTo>
                  <a:pt x="82079" y="7241"/>
                </a:lnTo>
                <a:lnTo>
                  <a:pt x="107312" y="39096"/>
                </a:lnTo>
                <a:lnTo>
                  <a:pt x="109600" y="54863"/>
                </a:lnTo>
                <a:lnTo>
                  <a:pt x="107704" y="69196"/>
                </a:lnTo>
                <a:lnTo>
                  <a:pt x="102348" y="82107"/>
                </a:lnTo>
                <a:lnTo>
                  <a:pt x="70495" y="107335"/>
                </a:lnTo>
                <a:lnTo>
                  <a:pt x="54863" y="109600"/>
                </a:lnTo>
                <a:lnTo>
                  <a:pt x="40494" y="107709"/>
                </a:lnTo>
                <a:lnTo>
                  <a:pt x="27559" y="102364"/>
                </a:lnTo>
                <a:lnTo>
                  <a:pt x="2289" y="70573"/>
                </a:lnTo>
                <a:lnTo>
                  <a:pt x="0" y="54863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" name="object 15"/>
          <p:cNvSpPr/>
          <p:nvPr/>
        </p:nvSpPr>
        <p:spPr>
          <a:xfrm>
            <a:off x="3367023" y="4086225"/>
            <a:ext cx="109600" cy="104061"/>
          </a:xfrm>
          <a:custGeom>
            <a:avLst/>
            <a:gdLst/>
            <a:ahLst/>
            <a:cxnLst/>
            <a:rect l="l" t="t" r="r" b="b"/>
            <a:pathLst>
              <a:path w="109600" h="109600">
                <a:moveTo>
                  <a:pt x="54863" y="0"/>
                </a:moveTo>
                <a:lnTo>
                  <a:pt x="15553" y="16535"/>
                </a:lnTo>
                <a:lnTo>
                  <a:pt x="0" y="54737"/>
                </a:lnTo>
                <a:lnTo>
                  <a:pt x="23" y="56361"/>
                </a:lnTo>
                <a:lnTo>
                  <a:pt x="16586" y="94080"/>
                </a:lnTo>
                <a:lnTo>
                  <a:pt x="54863" y="109600"/>
                </a:lnTo>
                <a:lnTo>
                  <a:pt x="56379" y="109580"/>
                </a:lnTo>
                <a:lnTo>
                  <a:pt x="94062" y="93049"/>
                </a:lnTo>
                <a:lnTo>
                  <a:pt x="109600" y="54737"/>
                </a:lnTo>
                <a:lnTo>
                  <a:pt x="109583" y="53324"/>
                </a:lnTo>
                <a:lnTo>
                  <a:pt x="93100" y="15572"/>
                </a:lnTo>
                <a:lnTo>
                  <a:pt x="54863" y="0"/>
                </a:lnTo>
                <a:close/>
              </a:path>
            </a:pathLst>
          </a:custGeom>
          <a:solidFill>
            <a:srgbClr val="9933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" name="object 16"/>
          <p:cNvSpPr/>
          <p:nvPr/>
        </p:nvSpPr>
        <p:spPr>
          <a:xfrm>
            <a:off x="3367023" y="4086225"/>
            <a:ext cx="109600" cy="104061"/>
          </a:xfrm>
          <a:custGeom>
            <a:avLst/>
            <a:gdLst/>
            <a:ahLst/>
            <a:cxnLst/>
            <a:rect l="l" t="t" r="r" b="b"/>
            <a:pathLst>
              <a:path w="109600" h="109600">
                <a:moveTo>
                  <a:pt x="0" y="54737"/>
                </a:moveTo>
                <a:lnTo>
                  <a:pt x="15553" y="16535"/>
                </a:lnTo>
                <a:lnTo>
                  <a:pt x="53341" y="20"/>
                </a:lnTo>
                <a:lnTo>
                  <a:pt x="54863" y="0"/>
                </a:lnTo>
                <a:lnTo>
                  <a:pt x="69196" y="1896"/>
                </a:lnTo>
                <a:lnTo>
                  <a:pt x="82107" y="7252"/>
                </a:lnTo>
                <a:lnTo>
                  <a:pt x="107335" y="39105"/>
                </a:lnTo>
                <a:lnTo>
                  <a:pt x="109600" y="54737"/>
                </a:lnTo>
                <a:lnTo>
                  <a:pt x="107709" y="69106"/>
                </a:lnTo>
                <a:lnTo>
                  <a:pt x="102364" y="82041"/>
                </a:lnTo>
                <a:lnTo>
                  <a:pt x="70573" y="107311"/>
                </a:lnTo>
                <a:lnTo>
                  <a:pt x="54863" y="109600"/>
                </a:lnTo>
                <a:lnTo>
                  <a:pt x="40510" y="107712"/>
                </a:lnTo>
                <a:lnTo>
                  <a:pt x="27587" y="102375"/>
                </a:lnTo>
                <a:lnTo>
                  <a:pt x="2312" y="70582"/>
                </a:lnTo>
                <a:lnTo>
                  <a:pt x="0" y="54737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17"/>
          <p:cNvSpPr/>
          <p:nvPr/>
        </p:nvSpPr>
        <p:spPr>
          <a:xfrm>
            <a:off x="4243323" y="2662173"/>
            <a:ext cx="109600" cy="104061"/>
          </a:xfrm>
          <a:custGeom>
            <a:avLst/>
            <a:gdLst/>
            <a:ahLst/>
            <a:cxnLst/>
            <a:rect l="l" t="t" r="r" b="b"/>
            <a:pathLst>
              <a:path w="109600" h="109600">
                <a:moveTo>
                  <a:pt x="54863" y="0"/>
                </a:moveTo>
                <a:lnTo>
                  <a:pt x="15567" y="16586"/>
                </a:lnTo>
                <a:lnTo>
                  <a:pt x="0" y="54863"/>
                </a:lnTo>
                <a:lnTo>
                  <a:pt x="20" y="56379"/>
                </a:lnTo>
                <a:lnTo>
                  <a:pt x="16600" y="94062"/>
                </a:lnTo>
                <a:lnTo>
                  <a:pt x="54863" y="109600"/>
                </a:lnTo>
                <a:lnTo>
                  <a:pt x="56276" y="109583"/>
                </a:lnTo>
                <a:lnTo>
                  <a:pt x="94028" y="93100"/>
                </a:lnTo>
                <a:lnTo>
                  <a:pt x="109600" y="54863"/>
                </a:lnTo>
                <a:lnTo>
                  <a:pt x="109580" y="53341"/>
                </a:lnTo>
                <a:lnTo>
                  <a:pt x="93065" y="15553"/>
                </a:lnTo>
                <a:lnTo>
                  <a:pt x="54863" y="0"/>
                </a:lnTo>
                <a:close/>
              </a:path>
            </a:pathLst>
          </a:custGeom>
          <a:solidFill>
            <a:srgbClr val="BC620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18"/>
          <p:cNvSpPr/>
          <p:nvPr/>
        </p:nvSpPr>
        <p:spPr>
          <a:xfrm>
            <a:off x="4243323" y="2662173"/>
            <a:ext cx="109600" cy="104061"/>
          </a:xfrm>
          <a:custGeom>
            <a:avLst/>
            <a:gdLst/>
            <a:ahLst/>
            <a:cxnLst/>
            <a:rect l="l" t="t" r="r" b="b"/>
            <a:pathLst>
              <a:path w="109600" h="109600">
                <a:moveTo>
                  <a:pt x="0" y="54863"/>
                </a:moveTo>
                <a:lnTo>
                  <a:pt x="15567" y="16586"/>
                </a:lnTo>
                <a:lnTo>
                  <a:pt x="53245" y="23"/>
                </a:lnTo>
                <a:lnTo>
                  <a:pt x="54863" y="0"/>
                </a:lnTo>
                <a:lnTo>
                  <a:pt x="69180" y="1892"/>
                </a:lnTo>
                <a:lnTo>
                  <a:pt x="82079" y="7241"/>
                </a:lnTo>
                <a:lnTo>
                  <a:pt x="107312" y="39096"/>
                </a:lnTo>
                <a:lnTo>
                  <a:pt x="109600" y="54863"/>
                </a:lnTo>
                <a:lnTo>
                  <a:pt x="107704" y="69196"/>
                </a:lnTo>
                <a:lnTo>
                  <a:pt x="102348" y="82107"/>
                </a:lnTo>
                <a:lnTo>
                  <a:pt x="70495" y="107335"/>
                </a:lnTo>
                <a:lnTo>
                  <a:pt x="54863" y="109600"/>
                </a:lnTo>
                <a:lnTo>
                  <a:pt x="40538" y="107709"/>
                </a:lnTo>
                <a:lnTo>
                  <a:pt x="27616" y="102364"/>
                </a:lnTo>
                <a:lnTo>
                  <a:pt x="2299" y="70573"/>
                </a:lnTo>
                <a:lnTo>
                  <a:pt x="0" y="54863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19"/>
          <p:cNvSpPr/>
          <p:nvPr/>
        </p:nvSpPr>
        <p:spPr>
          <a:xfrm>
            <a:off x="5521325" y="3154299"/>
            <a:ext cx="255650" cy="208002"/>
          </a:xfrm>
          <a:custGeom>
            <a:avLst/>
            <a:gdLst/>
            <a:ahLst/>
            <a:cxnLst/>
            <a:rect l="l" t="t" r="r" b="b"/>
            <a:pathLst>
              <a:path w="255650" h="219075">
                <a:moveTo>
                  <a:pt x="255650" y="83692"/>
                </a:moveTo>
                <a:lnTo>
                  <a:pt x="0" y="83692"/>
                </a:lnTo>
                <a:lnTo>
                  <a:pt x="78994" y="135509"/>
                </a:lnTo>
                <a:lnTo>
                  <a:pt x="48767" y="219075"/>
                </a:lnTo>
                <a:lnTo>
                  <a:pt x="127762" y="167386"/>
                </a:lnTo>
                <a:lnTo>
                  <a:pt x="188138" y="167386"/>
                </a:lnTo>
                <a:lnTo>
                  <a:pt x="176657" y="135509"/>
                </a:lnTo>
                <a:lnTo>
                  <a:pt x="255650" y="83692"/>
                </a:lnTo>
                <a:close/>
              </a:path>
              <a:path w="255650" h="219075">
                <a:moveTo>
                  <a:pt x="188138" y="167386"/>
                </a:moveTo>
                <a:lnTo>
                  <a:pt x="127762" y="167386"/>
                </a:lnTo>
                <a:lnTo>
                  <a:pt x="206755" y="219075"/>
                </a:lnTo>
                <a:lnTo>
                  <a:pt x="188138" y="167386"/>
                </a:lnTo>
                <a:close/>
              </a:path>
              <a:path w="255650" h="219075">
                <a:moveTo>
                  <a:pt x="127762" y="0"/>
                </a:moveTo>
                <a:lnTo>
                  <a:pt x="97662" y="83692"/>
                </a:lnTo>
                <a:lnTo>
                  <a:pt x="157987" y="83692"/>
                </a:lnTo>
                <a:lnTo>
                  <a:pt x="127762" y="0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" name="object 20"/>
          <p:cNvSpPr/>
          <p:nvPr/>
        </p:nvSpPr>
        <p:spPr>
          <a:xfrm>
            <a:off x="5521325" y="3154299"/>
            <a:ext cx="255650" cy="208002"/>
          </a:xfrm>
          <a:custGeom>
            <a:avLst/>
            <a:gdLst/>
            <a:ahLst/>
            <a:cxnLst/>
            <a:rect l="l" t="t" r="r" b="b"/>
            <a:pathLst>
              <a:path w="255650" h="219075">
                <a:moveTo>
                  <a:pt x="0" y="83692"/>
                </a:moveTo>
                <a:lnTo>
                  <a:pt x="97662" y="83692"/>
                </a:lnTo>
                <a:lnTo>
                  <a:pt x="127762" y="0"/>
                </a:lnTo>
                <a:lnTo>
                  <a:pt x="157987" y="83692"/>
                </a:lnTo>
                <a:lnTo>
                  <a:pt x="255650" y="83692"/>
                </a:lnTo>
                <a:lnTo>
                  <a:pt x="176657" y="135509"/>
                </a:lnTo>
                <a:lnTo>
                  <a:pt x="206755" y="219075"/>
                </a:lnTo>
                <a:lnTo>
                  <a:pt x="127762" y="167386"/>
                </a:lnTo>
                <a:lnTo>
                  <a:pt x="48767" y="219075"/>
                </a:lnTo>
                <a:lnTo>
                  <a:pt x="78994" y="135509"/>
                </a:lnTo>
                <a:lnTo>
                  <a:pt x="0" y="8369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" name="object 21"/>
          <p:cNvSpPr/>
          <p:nvPr/>
        </p:nvSpPr>
        <p:spPr>
          <a:xfrm>
            <a:off x="6653276" y="1822387"/>
            <a:ext cx="1879600" cy="379890"/>
          </a:xfrm>
          <a:custGeom>
            <a:avLst/>
            <a:gdLst/>
            <a:ahLst/>
            <a:cxnLst/>
            <a:rect l="l" t="t" r="r" b="b"/>
            <a:pathLst>
              <a:path w="1879600" h="400113">
                <a:moveTo>
                  <a:pt x="0" y="400113"/>
                </a:moveTo>
                <a:lnTo>
                  <a:pt x="1879600" y="400113"/>
                </a:lnTo>
                <a:lnTo>
                  <a:pt x="1879600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" name="object 22"/>
          <p:cNvSpPr/>
          <p:nvPr/>
        </p:nvSpPr>
        <p:spPr>
          <a:xfrm>
            <a:off x="6653276" y="1822387"/>
            <a:ext cx="1879600" cy="379890"/>
          </a:xfrm>
          <a:custGeom>
            <a:avLst/>
            <a:gdLst/>
            <a:ahLst/>
            <a:cxnLst/>
            <a:rect l="l" t="t" r="r" b="b"/>
            <a:pathLst>
              <a:path w="1879600" h="400113">
                <a:moveTo>
                  <a:pt x="0" y="400113"/>
                </a:moveTo>
                <a:lnTo>
                  <a:pt x="1879600" y="400113"/>
                </a:lnTo>
                <a:lnTo>
                  <a:pt x="1879600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" name="object 23"/>
          <p:cNvSpPr/>
          <p:nvPr/>
        </p:nvSpPr>
        <p:spPr>
          <a:xfrm>
            <a:off x="5649086" y="2022475"/>
            <a:ext cx="1004188" cy="1074619"/>
          </a:xfrm>
          <a:custGeom>
            <a:avLst/>
            <a:gdLst/>
            <a:ahLst/>
            <a:cxnLst/>
            <a:rect l="l" t="t" r="r" b="b"/>
            <a:pathLst>
              <a:path w="1004188" h="1131824">
                <a:moveTo>
                  <a:pt x="1004188" y="0"/>
                </a:moveTo>
                <a:lnTo>
                  <a:pt x="0" y="113182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" name="object 24"/>
          <p:cNvSpPr/>
          <p:nvPr/>
        </p:nvSpPr>
        <p:spPr>
          <a:xfrm>
            <a:off x="7456551" y="3757574"/>
            <a:ext cx="1076286" cy="321444"/>
          </a:xfrm>
          <a:custGeom>
            <a:avLst/>
            <a:gdLst/>
            <a:ahLst/>
            <a:cxnLst/>
            <a:rect l="l" t="t" r="r" b="b"/>
            <a:pathLst>
              <a:path w="1076286" h="338556">
                <a:moveTo>
                  <a:pt x="0" y="338556"/>
                </a:moveTo>
                <a:lnTo>
                  <a:pt x="1076286" y="338556"/>
                </a:lnTo>
                <a:lnTo>
                  <a:pt x="1076286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solidFill>
            <a:srgbClr val="6BB70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" name="object 25"/>
          <p:cNvSpPr/>
          <p:nvPr/>
        </p:nvSpPr>
        <p:spPr>
          <a:xfrm>
            <a:off x="7456551" y="3757574"/>
            <a:ext cx="1076286" cy="321444"/>
          </a:xfrm>
          <a:custGeom>
            <a:avLst/>
            <a:gdLst/>
            <a:ahLst/>
            <a:cxnLst/>
            <a:rect l="l" t="t" r="r" b="b"/>
            <a:pathLst>
              <a:path w="1076286" h="338556">
                <a:moveTo>
                  <a:pt x="0" y="338556"/>
                </a:moveTo>
                <a:lnTo>
                  <a:pt x="1076286" y="338556"/>
                </a:lnTo>
                <a:lnTo>
                  <a:pt x="1076286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7" name="object 26"/>
          <p:cNvSpPr/>
          <p:nvPr/>
        </p:nvSpPr>
        <p:spPr>
          <a:xfrm>
            <a:off x="6178550" y="3921885"/>
            <a:ext cx="1278001" cy="45719"/>
          </a:xfrm>
          <a:custGeom>
            <a:avLst/>
            <a:gdLst/>
            <a:ahLst/>
            <a:cxnLst/>
            <a:rect l="l" t="t" r="r" b="b"/>
            <a:pathLst>
              <a:path w="1278001" h="4952">
                <a:moveTo>
                  <a:pt x="1278001" y="4952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8" name="object 27"/>
          <p:cNvSpPr/>
          <p:nvPr/>
        </p:nvSpPr>
        <p:spPr>
          <a:xfrm>
            <a:off x="7200900" y="4779924"/>
            <a:ext cx="1076286" cy="321444"/>
          </a:xfrm>
          <a:custGeom>
            <a:avLst/>
            <a:gdLst/>
            <a:ahLst/>
            <a:cxnLst/>
            <a:rect l="l" t="t" r="r" b="b"/>
            <a:pathLst>
              <a:path w="1076286" h="338556">
                <a:moveTo>
                  <a:pt x="0" y="338556"/>
                </a:moveTo>
                <a:lnTo>
                  <a:pt x="1076286" y="338556"/>
                </a:lnTo>
                <a:lnTo>
                  <a:pt x="1076286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solidFill>
            <a:srgbClr val="6BB70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9" name="object 28"/>
          <p:cNvSpPr/>
          <p:nvPr/>
        </p:nvSpPr>
        <p:spPr>
          <a:xfrm>
            <a:off x="7200900" y="4779924"/>
            <a:ext cx="1076286" cy="321444"/>
          </a:xfrm>
          <a:custGeom>
            <a:avLst/>
            <a:gdLst/>
            <a:ahLst/>
            <a:cxnLst/>
            <a:rect l="l" t="t" r="r" b="b"/>
            <a:pathLst>
              <a:path w="1076286" h="338556">
                <a:moveTo>
                  <a:pt x="0" y="338556"/>
                </a:moveTo>
                <a:lnTo>
                  <a:pt x="1076286" y="338556"/>
                </a:lnTo>
                <a:lnTo>
                  <a:pt x="1076286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0" name="object 29"/>
          <p:cNvSpPr/>
          <p:nvPr/>
        </p:nvSpPr>
        <p:spPr>
          <a:xfrm>
            <a:off x="5979921" y="4475734"/>
            <a:ext cx="1220977" cy="449647"/>
          </a:xfrm>
          <a:custGeom>
            <a:avLst/>
            <a:gdLst/>
            <a:ahLst/>
            <a:cxnLst/>
            <a:rect l="l" t="t" r="r" b="b"/>
            <a:pathLst>
              <a:path w="1220977" h="473583">
                <a:moveTo>
                  <a:pt x="1220977" y="473583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1" name="object 30"/>
          <p:cNvSpPr/>
          <p:nvPr/>
        </p:nvSpPr>
        <p:spPr>
          <a:xfrm>
            <a:off x="6142101" y="5583263"/>
            <a:ext cx="1076286" cy="321444"/>
          </a:xfrm>
          <a:custGeom>
            <a:avLst/>
            <a:gdLst/>
            <a:ahLst/>
            <a:cxnLst/>
            <a:rect l="l" t="t" r="r" b="b"/>
            <a:pathLst>
              <a:path w="1076286" h="338556">
                <a:moveTo>
                  <a:pt x="0" y="338556"/>
                </a:moveTo>
                <a:lnTo>
                  <a:pt x="1076286" y="338556"/>
                </a:lnTo>
                <a:lnTo>
                  <a:pt x="1076286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2" name="object 31"/>
          <p:cNvSpPr/>
          <p:nvPr/>
        </p:nvSpPr>
        <p:spPr>
          <a:xfrm>
            <a:off x="6142101" y="5583263"/>
            <a:ext cx="1076286" cy="321444"/>
          </a:xfrm>
          <a:custGeom>
            <a:avLst/>
            <a:gdLst/>
            <a:ahLst/>
            <a:cxnLst/>
            <a:rect l="l" t="t" r="r" b="b"/>
            <a:pathLst>
              <a:path w="1076286" h="338556">
                <a:moveTo>
                  <a:pt x="0" y="338556"/>
                </a:moveTo>
                <a:lnTo>
                  <a:pt x="1076286" y="338556"/>
                </a:lnTo>
                <a:lnTo>
                  <a:pt x="1076286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3" name="object 32"/>
          <p:cNvSpPr/>
          <p:nvPr/>
        </p:nvSpPr>
        <p:spPr>
          <a:xfrm>
            <a:off x="4900676" y="5199889"/>
            <a:ext cx="1241425" cy="524720"/>
          </a:xfrm>
          <a:custGeom>
            <a:avLst/>
            <a:gdLst/>
            <a:ahLst/>
            <a:cxnLst/>
            <a:rect l="l" t="t" r="r" b="b"/>
            <a:pathLst>
              <a:path w="1241425" h="552653">
                <a:moveTo>
                  <a:pt x="1241425" y="552653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4" name="object 33"/>
          <p:cNvSpPr/>
          <p:nvPr/>
        </p:nvSpPr>
        <p:spPr>
          <a:xfrm>
            <a:off x="1541399" y="2662199"/>
            <a:ext cx="1076286" cy="321444"/>
          </a:xfrm>
          <a:custGeom>
            <a:avLst/>
            <a:gdLst/>
            <a:ahLst/>
            <a:cxnLst/>
            <a:rect l="l" t="t" r="r" b="b"/>
            <a:pathLst>
              <a:path w="1076286" h="338556">
                <a:moveTo>
                  <a:pt x="0" y="338556"/>
                </a:moveTo>
                <a:lnTo>
                  <a:pt x="1076286" y="338556"/>
                </a:lnTo>
                <a:lnTo>
                  <a:pt x="1076286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solidFill>
            <a:srgbClr val="6BB70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5" name="object 34"/>
          <p:cNvSpPr/>
          <p:nvPr/>
        </p:nvSpPr>
        <p:spPr>
          <a:xfrm>
            <a:off x="1541399" y="2662199"/>
            <a:ext cx="1076286" cy="321444"/>
          </a:xfrm>
          <a:custGeom>
            <a:avLst/>
            <a:gdLst/>
            <a:ahLst/>
            <a:cxnLst/>
            <a:rect l="l" t="t" r="r" b="b"/>
            <a:pathLst>
              <a:path w="1076286" h="338556">
                <a:moveTo>
                  <a:pt x="0" y="338556"/>
                </a:moveTo>
                <a:lnTo>
                  <a:pt x="1076286" y="338556"/>
                </a:lnTo>
                <a:lnTo>
                  <a:pt x="1076286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6" name="object 35"/>
          <p:cNvSpPr/>
          <p:nvPr/>
        </p:nvSpPr>
        <p:spPr>
          <a:xfrm>
            <a:off x="2617723" y="1952498"/>
            <a:ext cx="765428" cy="834541"/>
          </a:xfrm>
          <a:custGeom>
            <a:avLst/>
            <a:gdLst/>
            <a:ahLst/>
            <a:cxnLst/>
            <a:rect l="l" t="t" r="r" b="b"/>
            <a:pathLst>
              <a:path w="765428" h="878966">
                <a:moveTo>
                  <a:pt x="0" y="878966"/>
                </a:moveTo>
                <a:lnTo>
                  <a:pt x="76542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7" name="object 36"/>
          <p:cNvSpPr/>
          <p:nvPr/>
        </p:nvSpPr>
        <p:spPr>
          <a:xfrm>
            <a:off x="1724025" y="3246399"/>
            <a:ext cx="1076286" cy="321444"/>
          </a:xfrm>
          <a:custGeom>
            <a:avLst/>
            <a:gdLst/>
            <a:ahLst/>
            <a:cxnLst/>
            <a:rect l="l" t="t" r="r" b="b"/>
            <a:pathLst>
              <a:path w="1076286" h="338556">
                <a:moveTo>
                  <a:pt x="0" y="338556"/>
                </a:moveTo>
                <a:lnTo>
                  <a:pt x="1076286" y="338556"/>
                </a:lnTo>
                <a:lnTo>
                  <a:pt x="1076286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solidFill>
            <a:srgbClr val="BC620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8" name="object 37"/>
          <p:cNvSpPr/>
          <p:nvPr/>
        </p:nvSpPr>
        <p:spPr>
          <a:xfrm>
            <a:off x="1724025" y="3246399"/>
            <a:ext cx="1076286" cy="321444"/>
          </a:xfrm>
          <a:custGeom>
            <a:avLst/>
            <a:gdLst/>
            <a:ahLst/>
            <a:cxnLst/>
            <a:rect l="l" t="t" r="r" b="b"/>
            <a:pathLst>
              <a:path w="1076286" h="338556">
                <a:moveTo>
                  <a:pt x="0" y="338556"/>
                </a:moveTo>
                <a:lnTo>
                  <a:pt x="1076286" y="338556"/>
                </a:lnTo>
                <a:lnTo>
                  <a:pt x="1076286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9" name="object 38"/>
          <p:cNvSpPr/>
          <p:nvPr/>
        </p:nvSpPr>
        <p:spPr>
          <a:xfrm>
            <a:off x="2800223" y="2717038"/>
            <a:ext cx="1443101" cy="663316"/>
          </a:xfrm>
          <a:custGeom>
            <a:avLst/>
            <a:gdLst/>
            <a:ahLst/>
            <a:cxnLst/>
            <a:rect l="l" t="t" r="r" b="b"/>
            <a:pathLst>
              <a:path w="1443101" h="698626">
                <a:moveTo>
                  <a:pt x="0" y="698626"/>
                </a:moveTo>
                <a:lnTo>
                  <a:pt x="144310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0" name="object 39"/>
          <p:cNvSpPr/>
          <p:nvPr/>
        </p:nvSpPr>
        <p:spPr>
          <a:xfrm>
            <a:off x="1431925" y="3757574"/>
            <a:ext cx="1076286" cy="321444"/>
          </a:xfrm>
          <a:custGeom>
            <a:avLst/>
            <a:gdLst/>
            <a:ahLst/>
            <a:cxnLst/>
            <a:rect l="l" t="t" r="r" b="b"/>
            <a:pathLst>
              <a:path w="1076286" h="338556">
                <a:moveTo>
                  <a:pt x="0" y="338556"/>
                </a:moveTo>
                <a:lnTo>
                  <a:pt x="1076286" y="338556"/>
                </a:lnTo>
                <a:lnTo>
                  <a:pt x="1076286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solidFill>
            <a:srgbClr val="6BB70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1" name="object 40"/>
          <p:cNvSpPr/>
          <p:nvPr/>
        </p:nvSpPr>
        <p:spPr>
          <a:xfrm>
            <a:off x="1431925" y="3757574"/>
            <a:ext cx="1076286" cy="321444"/>
          </a:xfrm>
          <a:custGeom>
            <a:avLst/>
            <a:gdLst/>
            <a:ahLst/>
            <a:cxnLst/>
            <a:rect l="l" t="t" r="r" b="b"/>
            <a:pathLst>
              <a:path w="1076286" h="338556">
                <a:moveTo>
                  <a:pt x="0" y="338556"/>
                </a:moveTo>
                <a:lnTo>
                  <a:pt x="1076286" y="338556"/>
                </a:lnTo>
                <a:lnTo>
                  <a:pt x="1076286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2" name="object 41"/>
          <p:cNvSpPr/>
          <p:nvPr/>
        </p:nvSpPr>
        <p:spPr>
          <a:xfrm>
            <a:off x="2508123" y="3556762"/>
            <a:ext cx="1662176" cy="351372"/>
          </a:xfrm>
          <a:custGeom>
            <a:avLst/>
            <a:gdLst/>
            <a:ahLst/>
            <a:cxnLst/>
            <a:rect l="l" t="t" r="r" b="b"/>
            <a:pathLst>
              <a:path w="1662176" h="370077">
                <a:moveTo>
                  <a:pt x="0" y="370077"/>
                </a:moveTo>
                <a:lnTo>
                  <a:pt x="166217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3" name="object 42"/>
          <p:cNvSpPr/>
          <p:nvPr/>
        </p:nvSpPr>
        <p:spPr>
          <a:xfrm>
            <a:off x="1395349" y="4267733"/>
            <a:ext cx="1076286" cy="321444"/>
          </a:xfrm>
          <a:custGeom>
            <a:avLst/>
            <a:gdLst/>
            <a:ahLst/>
            <a:cxnLst/>
            <a:rect l="l" t="t" r="r" b="b"/>
            <a:pathLst>
              <a:path w="1076286" h="338556">
                <a:moveTo>
                  <a:pt x="0" y="338556"/>
                </a:moveTo>
                <a:lnTo>
                  <a:pt x="1076286" y="338556"/>
                </a:lnTo>
                <a:lnTo>
                  <a:pt x="1076286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solidFill>
            <a:srgbClr val="9933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4" name="object 43"/>
          <p:cNvSpPr/>
          <p:nvPr/>
        </p:nvSpPr>
        <p:spPr>
          <a:xfrm>
            <a:off x="1395349" y="4267733"/>
            <a:ext cx="1076286" cy="321444"/>
          </a:xfrm>
          <a:custGeom>
            <a:avLst/>
            <a:gdLst/>
            <a:ahLst/>
            <a:cxnLst/>
            <a:rect l="l" t="t" r="r" b="b"/>
            <a:pathLst>
              <a:path w="1076286" h="338556">
                <a:moveTo>
                  <a:pt x="0" y="338556"/>
                </a:moveTo>
                <a:lnTo>
                  <a:pt x="1076286" y="338556"/>
                </a:lnTo>
                <a:lnTo>
                  <a:pt x="1076286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5" name="object 44"/>
          <p:cNvSpPr/>
          <p:nvPr/>
        </p:nvSpPr>
        <p:spPr>
          <a:xfrm>
            <a:off x="2471673" y="4140962"/>
            <a:ext cx="895350" cy="281074"/>
          </a:xfrm>
          <a:custGeom>
            <a:avLst/>
            <a:gdLst/>
            <a:ahLst/>
            <a:cxnLst/>
            <a:rect l="l" t="t" r="r" b="b"/>
            <a:pathLst>
              <a:path w="895350" h="296037">
                <a:moveTo>
                  <a:pt x="0" y="296037"/>
                </a:moveTo>
                <a:lnTo>
                  <a:pt x="89535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6" name="object 45"/>
          <p:cNvSpPr/>
          <p:nvPr/>
        </p:nvSpPr>
        <p:spPr>
          <a:xfrm>
            <a:off x="5119751" y="3379215"/>
            <a:ext cx="2081149" cy="168572"/>
          </a:xfrm>
          <a:custGeom>
            <a:avLst/>
            <a:gdLst/>
            <a:ahLst/>
            <a:cxnLst/>
            <a:rect l="l" t="t" r="r" b="b"/>
            <a:pathLst>
              <a:path w="2081149" h="177546">
                <a:moveTo>
                  <a:pt x="2081149" y="0"/>
                </a:moveTo>
                <a:lnTo>
                  <a:pt x="0" y="17754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7" name="object 46"/>
          <p:cNvSpPr/>
          <p:nvPr/>
        </p:nvSpPr>
        <p:spPr>
          <a:xfrm>
            <a:off x="7200900" y="3209950"/>
            <a:ext cx="1076286" cy="321444"/>
          </a:xfrm>
          <a:custGeom>
            <a:avLst/>
            <a:gdLst/>
            <a:ahLst/>
            <a:cxnLst/>
            <a:rect l="l" t="t" r="r" b="b"/>
            <a:pathLst>
              <a:path w="1076286" h="338556">
                <a:moveTo>
                  <a:pt x="0" y="338556"/>
                </a:moveTo>
                <a:lnTo>
                  <a:pt x="1076286" y="338556"/>
                </a:lnTo>
                <a:lnTo>
                  <a:pt x="1076286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solidFill>
            <a:srgbClr val="6BB70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8" name="object 47"/>
          <p:cNvSpPr/>
          <p:nvPr/>
        </p:nvSpPr>
        <p:spPr>
          <a:xfrm>
            <a:off x="7200900" y="3209950"/>
            <a:ext cx="1076286" cy="321444"/>
          </a:xfrm>
          <a:custGeom>
            <a:avLst/>
            <a:gdLst/>
            <a:ahLst/>
            <a:cxnLst/>
            <a:rect l="l" t="t" r="r" b="b"/>
            <a:pathLst>
              <a:path w="1076286" h="338556">
                <a:moveTo>
                  <a:pt x="0" y="338556"/>
                </a:moveTo>
                <a:lnTo>
                  <a:pt x="1076286" y="338556"/>
                </a:lnTo>
                <a:lnTo>
                  <a:pt x="1076286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9" name="object 48"/>
          <p:cNvSpPr txBox="1"/>
          <p:nvPr/>
        </p:nvSpPr>
        <p:spPr>
          <a:xfrm>
            <a:off x="7385050" y="3253994"/>
            <a:ext cx="1056005" cy="762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2400" marR="359410" indent="-140335">
              <a:lnSpc>
                <a:spcPct val="100000"/>
              </a:lnSpc>
            </a:pPr>
            <a:r>
              <a:rPr sz="800" b="1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OVA</a:t>
            </a:r>
            <a:r>
              <a:rPr sz="8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Fairf</a:t>
            </a:r>
            <a:r>
              <a:rPr sz="800" b="1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ospi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91"/>
              </a:spcBef>
            </a:pPr>
            <a:endParaRPr sz="1300" dirty="0"/>
          </a:p>
          <a:p>
            <a:pPr marL="408305" marR="12700" indent="-231775">
              <a:lnSpc>
                <a:spcPct val="100000"/>
              </a:lnSpc>
            </a:pPr>
            <a:r>
              <a:rPr sz="800" b="1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OVA</a:t>
            </a:r>
            <a:r>
              <a:rPr sz="8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4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exa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ndria 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ospi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0" name="object 49"/>
          <p:cNvSpPr txBox="1"/>
          <p:nvPr/>
        </p:nvSpPr>
        <p:spPr>
          <a:xfrm>
            <a:off x="7336281" y="4824221"/>
            <a:ext cx="805180" cy="242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2230">
              <a:lnSpc>
                <a:spcPct val="100000"/>
              </a:lnSpc>
            </a:pPr>
            <a:r>
              <a:rPr sz="800" b="1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OVA</a:t>
            </a:r>
            <a:r>
              <a:rPr sz="8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1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ount V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rnon</a:t>
            </a:r>
            <a:r>
              <a:rPr sz="800" b="1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ospi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1" name="object 50"/>
          <p:cNvSpPr txBox="1"/>
          <p:nvPr/>
        </p:nvSpPr>
        <p:spPr>
          <a:xfrm>
            <a:off x="6251575" y="5627725"/>
            <a:ext cx="859155" cy="242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7329" marR="12700" indent="-215265">
              <a:lnSpc>
                <a:spcPct val="100000"/>
              </a:lnSpc>
            </a:pPr>
            <a:r>
              <a:rPr sz="800" b="1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ra Po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ospi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2" name="object 51"/>
          <p:cNvSpPr txBox="1"/>
          <p:nvPr/>
        </p:nvSpPr>
        <p:spPr>
          <a:xfrm>
            <a:off x="1526794" y="3290570"/>
            <a:ext cx="1122045" cy="12124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9410" marR="12700" indent="80645">
              <a:lnSpc>
                <a:spcPct val="100000"/>
              </a:lnSpc>
            </a:pP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HC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Rest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ospi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00" b="1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3"/>
              </a:spcBef>
            </a:pPr>
            <a:endParaRPr sz="1100" dirty="0"/>
          </a:p>
          <a:p>
            <a:pPr marL="35560" marR="272415" indent="0" algn="ctr">
              <a:lnSpc>
                <a:spcPct val="100000"/>
              </a:lnSpc>
            </a:pPr>
            <a:r>
              <a:rPr sz="800" b="1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OVA</a:t>
            </a:r>
            <a:r>
              <a:rPr sz="8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Fair</a:t>
            </a:r>
            <a:r>
              <a:rPr sz="800" b="1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ospi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98"/>
              </a:spcBef>
            </a:pPr>
            <a:endParaRPr sz="1000" dirty="0"/>
          </a:p>
          <a:p>
            <a:pPr marL="12700" marR="323850" indent="2540" algn="ctr">
              <a:lnSpc>
                <a:spcPct val="100000"/>
              </a:lnSpc>
            </a:pP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ov</a:t>
            </a:r>
            <a:r>
              <a:rPr sz="800" b="1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8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Prince </a:t>
            </a:r>
            <a:r>
              <a:rPr sz="800" b="1" spc="2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ill</a:t>
            </a:r>
            <a:r>
              <a:rPr sz="800" b="1"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800" b="1" spc="-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ospi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3" name="object 52"/>
          <p:cNvSpPr/>
          <p:nvPr/>
        </p:nvSpPr>
        <p:spPr>
          <a:xfrm>
            <a:off x="694878" y="1735934"/>
            <a:ext cx="1514946" cy="697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4" name="object 53"/>
          <p:cNvSpPr/>
          <p:nvPr/>
        </p:nvSpPr>
        <p:spPr>
          <a:xfrm>
            <a:off x="742220" y="1783005"/>
            <a:ext cx="1363452" cy="187711"/>
          </a:xfrm>
          <a:custGeom>
            <a:avLst/>
            <a:gdLst/>
            <a:ahLst/>
            <a:cxnLst/>
            <a:rect l="l" t="t" r="r" b="b"/>
            <a:pathLst>
              <a:path w="1363452" h="197703">
                <a:moveTo>
                  <a:pt x="0" y="197703"/>
                </a:moveTo>
                <a:lnTo>
                  <a:pt x="1363452" y="197703"/>
                </a:lnTo>
                <a:lnTo>
                  <a:pt x="1363452" y="0"/>
                </a:lnTo>
                <a:lnTo>
                  <a:pt x="0" y="0"/>
                </a:lnTo>
                <a:lnTo>
                  <a:pt x="0" y="1977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5" name="object 54"/>
          <p:cNvSpPr/>
          <p:nvPr/>
        </p:nvSpPr>
        <p:spPr>
          <a:xfrm>
            <a:off x="742220" y="1980708"/>
            <a:ext cx="1363452" cy="187711"/>
          </a:xfrm>
          <a:custGeom>
            <a:avLst/>
            <a:gdLst/>
            <a:ahLst/>
            <a:cxnLst/>
            <a:rect l="l" t="t" r="r" b="b"/>
            <a:pathLst>
              <a:path w="1363452" h="197703">
                <a:moveTo>
                  <a:pt x="0" y="197703"/>
                </a:moveTo>
                <a:lnTo>
                  <a:pt x="1363452" y="197703"/>
                </a:lnTo>
                <a:lnTo>
                  <a:pt x="1363452" y="0"/>
                </a:lnTo>
                <a:lnTo>
                  <a:pt x="0" y="0"/>
                </a:lnTo>
                <a:lnTo>
                  <a:pt x="0" y="1977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6" name="object 55"/>
          <p:cNvSpPr/>
          <p:nvPr/>
        </p:nvSpPr>
        <p:spPr>
          <a:xfrm>
            <a:off x="742220" y="2178413"/>
            <a:ext cx="1363452" cy="178772"/>
          </a:xfrm>
          <a:custGeom>
            <a:avLst/>
            <a:gdLst/>
            <a:ahLst/>
            <a:cxnLst/>
            <a:rect l="l" t="t" r="r" b="b"/>
            <a:pathLst>
              <a:path w="1363452" h="188289">
                <a:moveTo>
                  <a:pt x="0" y="188289"/>
                </a:moveTo>
                <a:lnTo>
                  <a:pt x="1363452" y="188289"/>
                </a:lnTo>
                <a:lnTo>
                  <a:pt x="1363452" y="0"/>
                </a:lnTo>
                <a:lnTo>
                  <a:pt x="0" y="0"/>
                </a:lnTo>
                <a:lnTo>
                  <a:pt x="0" y="1882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7" name="object 56"/>
          <p:cNvSpPr/>
          <p:nvPr/>
        </p:nvSpPr>
        <p:spPr>
          <a:xfrm>
            <a:off x="737485" y="1985415"/>
            <a:ext cx="1382452" cy="45719"/>
          </a:xfrm>
          <a:custGeom>
            <a:avLst/>
            <a:gdLst/>
            <a:ahLst/>
            <a:cxnLst/>
            <a:rect l="l" t="t" r="r" b="b"/>
            <a:pathLst>
              <a:path w="1382452">
                <a:moveTo>
                  <a:pt x="0" y="0"/>
                </a:moveTo>
                <a:lnTo>
                  <a:pt x="1382452" y="0"/>
                </a:lnTo>
              </a:path>
            </a:pathLst>
          </a:custGeom>
          <a:ln w="94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8" name="object 57"/>
          <p:cNvSpPr/>
          <p:nvPr/>
        </p:nvSpPr>
        <p:spPr>
          <a:xfrm>
            <a:off x="746954" y="1778299"/>
            <a:ext cx="0" cy="572072"/>
          </a:xfrm>
          <a:custGeom>
            <a:avLst/>
            <a:gdLst/>
            <a:ahLst/>
            <a:cxnLst/>
            <a:rect l="l" t="t" r="r" b="b"/>
            <a:pathLst>
              <a:path h="602525">
                <a:moveTo>
                  <a:pt x="0" y="0"/>
                </a:moveTo>
                <a:lnTo>
                  <a:pt x="0" y="602525"/>
                </a:lnTo>
              </a:path>
            </a:pathLst>
          </a:custGeom>
          <a:ln w="94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9" name="object 58"/>
          <p:cNvSpPr/>
          <p:nvPr/>
        </p:nvSpPr>
        <p:spPr>
          <a:xfrm>
            <a:off x="2110469" y="1778299"/>
            <a:ext cx="0" cy="572072"/>
          </a:xfrm>
          <a:custGeom>
            <a:avLst/>
            <a:gdLst/>
            <a:ahLst/>
            <a:cxnLst/>
            <a:rect l="l" t="t" r="r" b="b"/>
            <a:pathLst>
              <a:path h="602525">
                <a:moveTo>
                  <a:pt x="0" y="0"/>
                </a:moveTo>
                <a:lnTo>
                  <a:pt x="0" y="602525"/>
                </a:lnTo>
              </a:path>
            </a:pathLst>
          </a:custGeom>
          <a:ln w="94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0" name="object 59"/>
          <p:cNvSpPr/>
          <p:nvPr/>
        </p:nvSpPr>
        <p:spPr>
          <a:xfrm>
            <a:off x="737485" y="1787711"/>
            <a:ext cx="1382452" cy="45719"/>
          </a:xfrm>
          <a:custGeom>
            <a:avLst/>
            <a:gdLst/>
            <a:ahLst/>
            <a:cxnLst/>
            <a:rect l="l" t="t" r="r" b="b"/>
            <a:pathLst>
              <a:path w="1382452">
                <a:moveTo>
                  <a:pt x="0" y="0"/>
                </a:moveTo>
                <a:lnTo>
                  <a:pt x="1382452" y="0"/>
                </a:lnTo>
              </a:path>
            </a:pathLst>
          </a:custGeom>
          <a:ln w="94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1" name="object 60"/>
          <p:cNvSpPr/>
          <p:nvPr/>
        </p:nvSpPr>
        <p:spPr>
          <a:xfrm>
            <a:off x="737485" y="2371407"/>
            <a:ext cx="1382452" cy="45719"/>
          </a:xfrm>
          <a:custGeom>
            <a:avLst/>
            <a:gdLst/>
            <a:ahLst/>
            <a:cxnLst/>
            <a:rect l="l" t="t" r="r" b="b"/>
            <a:pathLst>
              <a:path w="1382452">
                <a:moveTo>
                  <a:pt x="0" y="0"/>
                </a:moveTo>
                <a:lnTo>
                  <a:pt x="1382452" y="0"/>
                </a:lnTo>
              </a:path>
            </a:pathLst>
          </a:custGeom>
          <a:ln w="94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2" name="object 61"/>
          <p:cNvSpPr/>
          <p:nvPr/>
        </p:nvSpPr>
        <p:spPr>
          <a:xfrm>
            <a:off x="1902164" y="2023073"/>
            <a:ext cx="132557" cy="125140"/>
          </a:xfrm>
          <a:custGeom>
            <a:avLst/>
            <a:gdLst/>
            <a:ahLst/>
            <a:cxnLst/>
            <a:rect l="l" t="t" r="r" b="b"/>
            <a:pathLst>
              <a:path w="132557" h="131802">
                <a:moveTo>
                  <a:pt x="0" y="131802"/>
                </a:moveTo>
                <a:lnTo>
                  <a:pt x="132557" y="131802"/>
                </a:lnTo>
                <a:lnTo>
                  <a:pt x="132557" y="0"/>
                </a:lnTo>
                <a:lnTo>
                  <a:pt x="0" y="0"/>
                </a:lnTo>
                <a:lnTo>
                  <a:pt x="0" y="131802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62"/>
          <p:cNvSpPr/>
          <p:nvPr/>
        </p:nvSpPr>
        <p:spPr>
          <a:xfrm>
            <a:off x="1902164" y="2023073"/>
            <a:ext cx="132557" cy="125140"/>
          </a:xfrm>
          <a:custGeom>
            <a:avLst/>
            <a:gdLst/>
            <a:ahLst/>
            <a:cxnLst/>
            <a:rect l="l" t="t" r="r" b="b"/>
            <a:pathLst>
              <a:path w="132557" h="131802">
                <a:moveTo>
                  <a:pt x="0" y="131802"/>
                </a:moveTo>
                <a:lnTo>
                  <a:pt x="132557" y="131802"/>
                </a:lnTo>
                <a:lnTo>
                  <a:pt x="132557" y="0"/>
                </a:lnTo>
                <a:lnTo>
                  <a:pt x="0" y="0"/>
                </a:lnTo>
                <a:lnTo>
                  <a:pt x="0" y="131802"/>
                </a:lnTo>
                <a:close/>
              </a:path>
            </a:pathLst>
          </a:custGeom>
          <a:ln w="283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4" name="object 63"/>
          <p:cNvSpPr/>
          <p:nvPr/>
        </p:nvSpPr>
        <p:spPr>
          <a:xfrm>
            <a:off x="1902164" y="2192533"/>
            <a:ext cx="132557" cy="125140"/>
          </a:xfrm>
          <a:custGeom>
            <a:avLst/>
            <a:gdLst/>
            <a:ahLst/>
            <a:cxnLst/>
            <a:rect l="l" t="t" r="r" b="b"/>
            <a:pathLst>
              <a:path w="132557" h="131802">
                <a:moveTo>
                  <a:pt x="0" y="131802"/>
                </a:moveTo>
                <a:lnTo>
                  <a:pt x="132557" y="131802"/>
                </a:lnTo>
                <a:lnTo>
                  <a:pt x="132557" y="0"/>
                </a:lnTo>
                <a:lnTo>
                  <a:pt x="0" y="0"/>
                </a:lnTo>
                <a:lnTo>
                  <a:pt x="0" y="131802"/>
                </a:lnTo>
                <a:close/>
              </a:path>
            </a:pathLst>
          </a:custGeom>
          <a:solidFill>
            <a:srgbClr val="6C90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64"/>
          <p:cNvSpPr/>
          <p:nvPr/>
        </p:nvSpPr>
        <p:spPr>
          <a:xfrm>
            <a:off x="1902164" y="2192533"/>
            <a:ext cx="132557" cy="125140"/>
          </a:xfrm>
          <a:custGeom>
            <a:avLst/>
            <a:gdLst/>
            <a:ahLst/>
            <a:cxnLst/>
            <a:rect l="l" t="t" r="r" b="b"/>
            <a:pathLst>
              <a:path w="132557" h="131802">
                <a:moveTo>
                  <a:pt x="0" y="131802"/>
                </a:moveTo>
                <a:lnTo>
                  <a:pt x="132557" y="131802"/>
                </a:lnTo>
                <a:lnTo>
                  <a:pt x="132557" y="0"/>
                </a:lnTo>
                <a:lnTo>
                  <a:pt x="0" y="0"/>
                </a:lnTo>
                <a:lnTo>
                  <a:pt x="0" y="131802"/>
                </a:lnTo>
                <a:close/>
              </a:path>
            </a:pathLst>
          </a:custGeom>
          <a:ln w="283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6"/>
          <p:cNvSpPr txBox="1"/>
          <p:nvPr/>
        </p:nvSpPr>
        <p:spPr>
          <a:xfrm>
            <a:off x="6846569" y="1865121"/>
            <a:ext cx="1493520" cy="3002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7780">
              <a:lnSpc>
                <a:spcPct val="100000"/>
              </a:lnSpc>
            </a:pPr>
            <a:r>
              <a:rPr sz="1000" b="1" spc="-15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ginia</a:t>
            </a:r>
            <a:r>
              <a:rPr sz="1000" b="1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Hospital 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Cen</a:t>
            </a:r>
            <a:r>
              <a:rPr sz="10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er </a:t>
            </a:r>
            <a:r>
              <a:rPr sz="1000" b="1" spc="-4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lington</a:t>
            </a:r>
            <a:r>
              <a:rPr sz="1000" b="1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Heal</a:t>
            </a: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th </a:t>
            </a:r>
            <a:r>
              <a:rPr sz="1000" b="1" spc="-1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b="1"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stem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0" name="object 67"/>
          <p:cNvSpPr txBox="1"/>
          <p:nvPr/>
        </p:nvSpPr>
        <p:spPr>
          <a:xfrm>
            <a:off x="1628648" y="2706242"/>
            <a:ext cx="901065" cy="242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6515">
              <a:lnSpc>
                <a:spcPct val="100000"/>
              </a:lnSpc>
            </a:pPr>
            <a:r>
              <a:rPr sz="800" b="1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b="1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VA</a:t>
            </a:r>
            <a:r>
              <a:rPr sz="8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Lou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oun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b="1" spc="1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mori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00" b="1" spc="-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ospi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1" name="object 68"/>
          <p:cNvSpPr txBox="1"/>
          <p:nvPr/>
        </p:nvSpPr>
        <p:spPr>
          <a:xfrm>
            <a:off x="821679" y="1833198"/>
            <a:ext cx="968375" cy="4823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50" b="1" spc="45" dirty="0" smtClean="0">
                <a:latin typeface="Arial"/>
                <a:cs typeface="Arial"/>
              </a:rPr>
              <a:t>K</a:t>
            </a:r>
            <a:r>
              <a:rPr sz="650" b="1" spc="10" dirty="0" smtClean="0">
                <a:latin typeface="Arial"/>
                <a:cs typeface="Arial"/>
              </a:rPr>
              <a:t>ey</a:t>
            </a:r>
            <a:endParaRPr sz="650" dirty="0">
              <a:latin typeface="Arial"/>
              <a:cs typeface="Arial"/>
            </a:endParaRPr>
          </a:p>
          <a:p>
            <a:pPr marL="12700" marR="12700">
              <a:lnSpc>
                <a:spcPts val="1560"/>
              </a:lnSpc>
              <a:spcBef>
                <a:spcPts val="180"/>
              </a:spcBef>
            </a:pPr>
            <a:r>
              <a:rPr sz="650" spc="10" dirty="0" smtClean="0">
                <a:latin typeface="Arial"/>
                <a:cs typeface="Arial"/>
              </a:rPr>
              <a:t>P</a:t>
            </a:r>
            <a:r>
              <a:rPr sz="650" spc="0" dirty="0" smtClean="0">
                <a:latin typeface="Arial"/>
                <a:cs typeface="Arial"/>
              </a:rPr>
              <a:t>r</a:t>
            </a:r>
            <a:r>
              <a:rPr sz="650" spc="5" dirty="0" smtClean="0">
                <a:latin typeface="Arial"/>
                <a:cs typeface="Arial"/>
              </a:rPr>
              <a:t>i</a:t>
            </a:r>
            <a:r>
              <a:rPr sz="650" spc="50" dirty="0" smtClean="0">
                <a:latin typeface="Arial"/>
                <a:cs typeface="Arial"/>
              </a:rPr>
              <a:t>m</a:t>
            </a:r>
            <a:r>
              <a:rPr sz="650" spc="10" dirty="0" smtClean="0">
                <a:latin typeface="Arial"/>
                <a:cs typeface="Arial"/>
              </a:rPr>
              <a:t>a</a:t>
            </a:r>
            <a:r>
              <a:rPr sz="650" spc="0" dirty="0" smtClean="0">
                <a:latin typeface="Arial"/>
                <a:cs typeface="Arial"/>
              </a:rPr>
              <a:t>r</a:t>
            </a:r>
            <a:r>
              <a:rPr sz="650" spc="10" dirty="0" smtClean="0">
                <a:latin typeface="Arial"/>
                <a:cs typeface="Arial"/>
              </a:rPr>
              <a:t>y Se</a:t>
            </a:r>
            <a:r>
              <a:rPr sz="650" spc="0" dirty="0" smtClean="0">
                <a:latin typeface="Arial"/>
                <a:cs typeface="Arial"/>
              </a:rPr>
              <a:t>r</a:t>
            </a:r>
            <a:r>
              <a:rPr sz="650" spc="45" dirty="0" smtClean="0">
                <a:latin typeface="Arial"/>
                <a:cs typeface="Arial"/>
              </a:rPr>
              <a:t>v</a:t>
            </a:r>
            <a:r>
              <a:rPr sz="650" spc="5" dirty="0" smtClean="0">
                <a:latin typeface="Arial"/>
                <a:cs typeface="Arial"/>
              </a:rPr>
              <a:t>i</a:t>
            </a:r>
            <a:r>
              <a:rPr sz="650" spc="40" dirty="0" smtClean="0">
                <a:latin typeface="Arial"/>
                <a:cs typeface="Arial"/>
              </a:rPr>
              <a:t>c</a:t>
            </a:r>
            <a:r>
              <a:rPr sz="650" spc="10" dirty="0" smtClean="0">
                <a:latin typeface="Arial"/>
                <a:cs typeface="Arial"/>
              </a:rPr>
              <a:t>e</a:t>
            </a:r>
            <a:r>
              <a:rPr sz="650" spc="-35" dirty="0" smtClean="0">
                <a:latin typeface="Arial"/>
                <a:cs typeface="Arial"/>
              </a:rPr>
              <a:t> </a:t>
            </a:r>
            <a:r>
              <a:rPr sz="650" spc="10" dirty="0" smtClean="0">
                <a:latin typeface="Arial"/>
                <a:cs typeface="Arial"/>
              </a:rPr>
              <a:t>A</a:t>
            </a:r>
            <a:r>
              <a:rPr sz="650" spc="0" dirty="0" smtClean="0">
                <a:latin typeface="Arial"/>
                <a:cs typeface="Arial"/>
              </a:rPr>
              <a:t>r</a:t>
            </a:r>
            <a:r>
              <a:rPr sz="650" spc="10" dirty="0" smtClean="0">
                <a:latin typeface="Arial"/>
                <a:cs typeface="Arial"/>
              </a:rPr>
              <a:t>ea</a:t>
            </a:r>
            <a:r>
              <a:rPr sz="650" spc="5" dirty="0" smtClean="0">
                <a:latin typeface="Arial"/>
                <a:cs typeface="Arial"/>
              </a:rPr>
              <a:t> </a:t>
            </a:r>
            <a:r>
              <a:rPr sz="650" spc="10" dirty="0" smtClean="0">
                <a:latin typeface="Arial"/>
                <a:cs typeface="Arial"/>
              </a:rPr>
              <a:t>Se</a:t>
            </a:r>
            <a:r>
              <a:rPr sz="650" spc="40" dirty="0" smtClean="0">
                <a:latin typeface="Arial"/>
                <a:cs typeface="Arial"/>
              </a:rPr>
              <a:t>c</a:t>
            </a:r>
            <a:r>
              <a:rPr sz="650" spc="10" dirty="0" smtClean="0">
                <a:latin typeface="Arial"/>
                <a:cs typeface="Arial"/>
              </a:rPr>
              <a:t>o</a:t>
            </a:r>
            <a:r>
              <a:rPr sz="650" spc="5" dirty="0" smtClean="0">
                <a:latin typeface="Arial"/>
                <a:cs typeface="Arial"/>
              </a:rPr>
              <a:t>n</a:t>
            </a:r>
            <a:r>
              <a:rPr sz="650" spc="10" dirty="0" smtClean="0">
                <a:latin typeface="Arial"/>
                <a:cs typeface="Arial"/>
              </a:rPr>
              <a:t>d</a:t>
            </a:r>
            <a:r>
              <a:rPr sz="650" spc="5" dirty="0" smtClean="0">
                <a:latin typeface="Arial"/>
                <a:cs typeface="Arial"/>
              </a:rPr>
              <a:t>a</a:t>
            </a:r>
            <a:r>
              <a:rPr sz="650" spc="0" dirty="0" smtClean="0">
                <a:latin typeface="Arial"/>
                <a:cs typeface="Arial"/>
              </a:rPr>
              <a:t>r</a:t>
            </a:r>
            <a:r>
              <a:rPr sz="650" spc="10" dirty="0" smtClean="0">
                <a:latin typeface="Arial"/>
                <a:cs typeface="Arial"/>
              </a:rPr>
              <a:t>y Se</a:t>
            </a:r>
            <a:r>
              <a:rPr sz="650" spc="0" dirty="0" smtClean="0">
                <a:latin typeface="Arial"/>
                <a:cs typeface="Arial"/>
              </a:rPr>
              <a:t>r</a:t>
            </a:r>
            <a:r>
              <a:rPr sz="650" spc="45" dirty="0" smtClean="0">
                <a:latin typeface="Arial"/>
                <a:cs typeface="Arial"/>
              </a:rPr>
              <a:t>v</a:t>
            </a:r>
            <a:r>
              <a:rPr sz="650" spc="5" dirty="0" smtClean="0">
                <a:latin typeface="Arial"/>
                <a:cs typeface="Arial"/>
              </a:rPr>
              <a:t>i</a:t>
            </a:r>
            <a:r>
              <a:rPr sz="650" spc="40" dirty="0" smtClean="0">
                <a:latin typeface="Arial"/>
                <a:cs typeface="Arial"/>
              </a:rPr>
              <a:t>c</a:t>
            </a:r>
            <a:r>
              <a:rPr sz="650" spc="10" dirty="0" smtClean="0">
                <a:latin typeface="Arial"/>
                <a:cs typeface="Arial"/>
              </a:rPr>
              <a:t>e</a:t>
            </a:r>
            <a:r>
              <a:rPr sz="650" spc="45" dirty="0" smtClean="0">
                <a:latin typeface="Arial"/>
                <a:cs typeface="Arial"/>
              </a:rPr>
              <a:t> </a:t>
            </a:r>
            <a:r>
              <a:rPr sz="650" spc="5" dirty="0" smtClean="0">
                <a:latin typeface="Arial"/>
                <a:cs typeface="Arial"/>
              </a:rPr>
              <a:t>Area</a:t>
            </a:r>
            <a:endParaRPr sz="650" dirty="0">
              <a:latin typeface="Arial"/>
              <a:cs typeface="Arial"/>
            </a:endParaRPr>
          </a:p>
        </p:txBody>
      </p:sp>
      <p:sp>
        <p:nvSpPr>
          <p:cNvPr id="141" name="Rectangle 2"/>
          <p:cNvSpPr txBox="1">
            <a:spLocks noChangeArrowheads="1"/>
          </p:cNvSpPr>
          <p:nvPr/>
        </p:nvSpPr>
        <p:spPr>
          <a:xfrm>
            <a:off x="609600" y="533400"/>
            <a:ext cx="8001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Virginia Hospital Center </a:t>
            </a:r>
          </a:p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Service Area</a:t>
            </a:r>
          </a:p>
        </p:txBody>
      </p:sp>
    </p:spTree>
    <p:extLst>
      <p:ext uri="{BB962C8B-B14F-4D97-AF65-F5344CB8AC3E}">
        <p14:creationId xmlns:p14="http://schemas.microsoft.com/office/powerpoint/2010/main" val="113458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dirty="0" smtClean="0"/>
              <a:t>Virginia Hospital Center</a:t>
            </a:r>
            <a:br>
              <a:rPr lang="en-US" dirty="0" smtClean="0"/>
            </a:br>
            <a:r>
              <a:rPr lang="en-US" dirty="0" smtClean="0"/>
              <a:t> Physician Group</a:t>
            </a:r>
          </a:p>
        </p:txBody>
      </p:sp>
      <p:graphicFrame>
        <p:nvGraphicFramePr>
          <p:cNvPr id="808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057400" y="1676400"/>
          <a:ext cx="5562600" cy="4173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4" imgW="12994560" imgH="9768960" progId="AcroExch.Document.7">
                  <p:embed/>
                </p:oleObj>
              </mc:Choice>
              <mc:Fallback>
                <p:oleObj name="Acrobat Document" r:id="rId4" imgW="12994560" imgH="9768960" progId="AcroExch.Document.7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76400"/>
                        <a:ext cx="5562600" cy="41733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0814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04" y="1085068"/>
            <a:ext cx="2286000" cy="17621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07" y="2215637"/>
            <a:ext cx="1362075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14800"/>
            <a:ext cx="2721504" cy="1360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04" y="4237963"/>
            <a:ext cx="2095500" cy="1114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43977"/>
            <a:ext cx="1981477" cy="228631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17" y="2895600"/>
            <a:ext cx="9525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183411"/>
            <a:ext cx="2057400" cy="1168977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67" y="5884460"/>
            <a:ext cx="4267200" cy="97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8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Bond [Credit] Rating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2789E4EB-168E-479D-813D-49613F9B29C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50" t="10800" r="7500" b="51600"/>
          <a:stretch>
            <a:fillRect/>
          </a:stretch>
        </p:blipFill>
        <p:spPr bwMode="auto">
          <a:xfrm>
            <a:off x="609600" y="1981200"/>
            <a:ext cx="804955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9200" y="4724400"/>
            <a:ext cx="703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Rating Drivers:  Excellent Liquidity, Strong Profitability</a:t>
            </a:r>
          </a:p>
          <a:p>
            <a:r>
              <a:rPr lang="en-US" dirty="0" smtClean="0"/>
              <a:t>Maintained, Modest Capital Needs, Gaining Market Share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98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66"/>
          <p:cNvSpPr>
            <a:spLocks noChangeArrowheads="1"/>
          </p:cNvSpPr>
          <p:nvPr/>
        </p:nvSpPr>
        <p:spPr bwMode="auto">
          <a:xfrm>
            <a:off x="0" y="0"/>
            <a:ext cx="3810000" cy="6858000"/>
          </a:xfrm>
          <a:prstGeom prst="rect">
            <a:avLst/>
          </a:prstGeom>
          <a:solidFill>
            <a:schemeClr val="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Text Box 1065"/>
          <p:cNvSpPr txBox="1">
            <a:spLocks noChangeArrowheads="1"/>
          </p:cNvSpPr>
          <p:nvPr/>
        </p:nvSpPr>
        <p:spPr bwMode="auto">
          <a:xfrm>
            <a:off x="3886200" y="2590800"/>
            <a:ext cx="5257800" cy="137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335" tIns="45671" rIns="91335" bIns="45671"/>
          <a:lstStyle/>
          <a:p>
            <a:pPr algn="ctr" eaLnBrk="1" hangingPunct="1">
              <a:lnSpc>
                <a:spcPct val="160000"/>
              </a:lnSpc>
            </a:pPr>
            <a:r>
              <a:rPr lang="en-US" sz="2600" b="1" dirty="0">
                <a:latin typeface="+mj-lt"/>
              </a:rPr>
              <a:t>Virginia Hospital </a:t>
            </a:r>
            <a:r>
              <a:rPr lang="en-US" sz="2600" b="1" dirty="0" smtClean="0">
                <a:latin typeface="+mj-lt"/>
              </a:rPr>
              <a:t>Center</a:t>
            </a:r>
          </a:p>
          <a:p>
            <a:pPr algn="ctr" eaLnBrk="1" hangingPunct="1">
              <a:lnSpc>
                <a:spcPct val="160000"/>
              </a:lnSpc>
            </a:pPr>
            <a:r>
              <a:rPr lang="en-US" sz="2600" b="1" dirty="0" smtClean="0">
                <a:latin typeface="+mj-lt"/>
              </a:rPr>
              <a:t>Health System</a:t>
            </a:r>
          </a:p>
          <a:p>
            <a:pPr algn="ctr" eaLnBrk="1" hangingPunct="1">
              <a:lnSpc>
                <a:spcPct val="160000"/>
              </a:lnSpc>
            </a:pPr>
            <a:endParaRPr lang="en-US" sz="2000" b="1" dirty="0">
              <a:latin typeface="+mj-lt"/>
            </a:endParaRPr>
          </a:p>
          <a:p>
            <a:pPr algn="ctr" eaLnBrk="1" hangingPunct="1">
              <a:lnSpc>
                <a:spcPct val="160000"/>
              </a:lnSpc>
            </a:pPr>
            <a:r>
              <a:rPr lang="en-US" sz="2000" b="1" dirty="0" smtClean="0">
                <a:latin typeface="+mj-lt"/>
              </a:rPr>
              <a:t>How much do we spend?</a:t>
            </a:r>
          </a:p>
          <a:p>
            <a:pPr algn="ctr" eaLnBrk="1" hangingPunct="1">
              <a:lnSpc>
                <a:spcPct val="160000"/>
              </a:lnSpc>
            </a:pPr>
            <a:r>
              <a:rPr lang="en-US" sz="2000" b="1" dirty="0" smtClean="0">
                <a:latin typeface="+mj-lt"/>
              </a:rPr>
              <a:t>When do we decide?</a:t>
            </a:r>
            <a:endParaRPr lang="en-US" sz="2600" b="1" dirty="0" smtClean="0">
              <a:latin typeface="+mj-lt"/>
            </a:endParaRPr>
          </a:p>
        </p:txBody>
      </p:sp>
      <p:sp>
        <p:nvSpPr>
          <p:cNvPr id="3076" name="Line 1069"/>
          <p:cNvSpPr>
            <a:spLocks noChangeShapeType="1"/>
          </p:cNvSpPr>
          <p:nvPr/>
        </p:nvSpPr>
        <p:spPr bwMode="auto">
          <a:xfrm>
            <a:off x="37338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7" name="Line 1070"/>
          <p:cNvSpPr>
            <a:spLocks noChangeShapeType="1"/>
          </p:cNvSpPr>
          <p:nvPr/>
        </p:nvSpPr>
        <p:spPr bwMode="auto">
          <a:xfrm>
            <a:off x="36576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Line 1071"/>
          <p:cNvSpPr>
            <a:spLocks noChangeShapeType="1"/>
          </p:cNvSpPr>
          <p:nvPr/>
        </p:nvSpPr>
        <p:spPr bwMode="auto">
          <a:xfrm>
            <a:off x="35814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Line 1072"/>
          <p:cNvSpPr>
            <a:spLocks noChangeShapeType="1"/>
          </p:cNvSpPr>
          <p:nvPr/>
        </p:nvSpPr>
        <p:spPr bwMode="auto">
          <a:xfrm>
            <a:off x="35052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Line 1073"/>
          <p:cNvSpPr>
            <a:spLocks noChangeShapeType="1"/>
          </p:cNvSpPr>
          <p:nvPr/>
        </p:nvSpPr>
        <p:spPr bwMode="auto">
          <a:xfrm>
            <a:off x="34290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1" name="Line 1074"/>
          <p:cNvSpPr>
            <a:spLocks noChangeShapeType="1"/>
          </p:cNvSpPr>
          <p:nvPr/>
        </p:nvSpPr>
        <p:spPr bwMode="auto">
          <a:xfrm>
            <a:off x="33528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2" name="Line 1075"/>
          <p:cNvSpPr>
            <a:spLocks noChangeShapeType="1"/>
          </p:cNvSpPr>
          <p:nvPr/>
        </p:nvSpPr>
        <p:spPr bwMode="auto">
          <a:xfrm>
            <a:off x="32766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Line 1076"/>
          <p:cNvSpPr>
            <a:spLocks noChangeShapeType="1"/>
          </p:cNvSpPr>
          <p:nvPr/>
        </p:nvSpPr>
        <p:spPr bwMode="auto">
          <a:xfrm>
            <a:off x="32004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4" name="Line 1077"/>
          <p:cNvSpPr>
            <a:spLocks noChangeShapeType="1"/>
          </p:cNvSpPr>
          <p:nvPr/>
        </p:nvSpPr>
        <p:spPr bwMode="auto">
          <a:xfrm>
            <a:off x="31242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" name="Line 1078"/>
          <p:cNvSpPr>
            <a:spLocks noChangeShapeType="1"/>
          </p:cNvSpPr>
          <p:nvPr/>
        </p:nvSpPr>
        <p:spPr bwMode="auto">
          <a:xfrm>
            <a:off x="30480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6" name="Line 1079"/>
          <p:cNvSpPr>
            <a:spLocks noChangeShapeType="1"/>
          </p:cNvSpPr>
          <p:nvPr/>
        </p:nvSpPr>
        <p:spPr bwMode="auto">
          <a:xfrm>
            <a:off x="29718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7" name="Line 1080"/>
          <p:cNvSpPr>
            <a:spLocks noChangeShapeType="1"/>
          </p:cNvSpPr>
          <p:nvPr/>
        </p:nvSpPr>
        <p:spPr bwMode="auto">
          <a:xfrm>
            <a:off x="28956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8" name="Line 1081"/>
          <p:cNvSpPr>
            <a:spLocks noChangeShapeType="1"/>
          </p:cNvSpPr>
          <p:nvPr/>
        </p:nvSpPr>
        <p:spPr bwMode="auto">
          <a:xfrm>
            <a:off x="28194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9" name="Line 1082"/>
          <p:cNvSpPr>
            <a:spLocks noChangeShapeType="1"/>
          </p:cNvSpPr>
          <p:nvPr/>
        </p:nvSpPr>
        <p:spPr bwMode="auto">
          <a:xfrm>
            <a:off x="27432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0" name="Line 1083"/>
          <p:cNvSpPr>
            <a:spLocks noChangeShapeType="1"/>
          </p:cNvSpPr>
          <p:nvPr/>
        </p:nvSpPr>
        <p:spPr bwMode="auto">
          <a:xfrm>
            <a:off x="26670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1" name="Line 1084"/>
          <p:cNvSpPr>
            <a:spLocks noChangeShapeType="1"/>
          </p:cNvSpPr>
          <p:nvPr/>
        </p:nvSpPr>
        <p:spPr bwMode="auto">
          <a:xfrm>
            <a:off x="2590800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2" name="Rectangle 108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93" name="Picture 1090" descr="VH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3810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1091" descr="VHC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57200"/>
            <a:ext cx="44196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3810000" y="6096000"/>
            <a:ext cx="2667000" cy="762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66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Available to Spend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Projected Cash from Operations		$52M</a:t>
            </a:r>
          </a:p>
          <a:p>
            <a:pPr marL="0" indent="0">
              <a:buNone/>
            </a:pPr>
            <a:r>
              <a:rPr lang="en-US" dirty="0" smtClean="0"/>
              <a:t>Projected Cash from Fundraising		  </a:t>
            </a:r>
            <a:r>
              <a:rPr lang="en-US" u="sng" dirty="0" smtClean="0"/>
              <a:t>$3M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Projected Cash Flow			$55M*</a:t>
            </a:r>
          </a:p>
          <a:p>
            <a:pPr marL="0" indent="0">
              <a:buNone/>
            </a:pPr>
            <a:r>
              <a:rPr lang="en-US" dirty="0" smtClean="0"/>
              <a:t>Less:  Debt Service				</a:t>
            </a:r>
            <a:r>
              <a:rPr lang="en-US" u="sng" dirty="0" smtClean="0"/>
              <a:t>$11M</a:t>
            </a:r>
          </a:p>
          <a:p>
            <a:pPr marL="0" indent="0">
              <a:buNone/>
            </a:pPr>
            <a:r>
              <a:rPr lang="en-US" dirty="0" smtClean="0"/>
              <a:t>Cash Available for Capital			$44M</a:t>
            </a:r>
          </a:p>
          <a:p>
            <a:pPr marL="0" indent="0">
              <a:buNone/>
            </a:pPr>
            <a:r>
              <a:rPr lang="en-US" dirty="0" smtClean="0"/>
              <a:t>Savings (a/k/a cushion, set aside…)  	</a:t>
            </a:r>
            <a:r>
              <a:rPr lang="en-US" u="sng" dirty="0" smtClean="0"/>
              <a:t>$14M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Capital Budget					</a:t>
            </a:r>
            <a:r>
              <a:rPr lang="en-US" u="sng" dirty="0" smtClean="0"/>
              <a:t>$30M</a:t>
            </a:r>
            <a:endParaRPr lang="en-US" u="sng" dirty="0"/>
          </a:p>
          <a:p>
            <a:pPr marL="0" indent="0">
              <a:buNone/>
            </a:pPr>
            <a:r>
              <a:rPr lang="en-US" dirty="0" smtClean="0"/>
              <a:t>* May also include cash from investment or endowment earnings</a:t>
            </a:r>
            <a:r>
              <a:rPr lang="en-US" dirty="0"/>
              <a:t>	</a:t>
            </a:r>
            <a:r>
              <a:rPr lang="en-US" dirty="0" smtClean="0"/>
              <a:t> 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24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7200</TotalTime>
  <Words>666</Words>
  <Application>Microsoft Office PowerPoint</Application>
  <PresentationFormat>On-screen Show (4:3)</PresentationFormat>
  <Paragraphs>152</Paragraphs>
  <Slides>24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Acrobat Document</vt:lpstr>
      <vt:lpstr>PowerPoint Presentation</vt:lpstr>
      <vt:lpstr>PowerPoint Presentation</vt:lpstr>
      <vt:lpstr>Virginia Hospital Center  Health System </vt:lpstr>
      <vt:lpstr>PowerPoint Presentation</vt:lpstr>
      <vt:lpstr>Virginia Hospital Center  Physician Group</vt:lpstr>
      <vt:lpstr>Quality </vt:lpstr>
      <vt:lpstr>Bond [Credit] Rating</vt:lpstr>
      <vt:lpstr>PowerPoint Presentation</vt:lpstr>
      <vt:lpstr>Available to Spend</vt:lpstr>
      <vt:lpstr>Timeline Fiscal Year ends December 31</vt:lpstr>
      <vt:lpstr>PowerPoint Presentation</vt:lpstr>
      <vt:lpstr>Capital Budget</vt:lpstr>
      <vt:lpstr>Vendor</vt:lpstr>
      <vt:lpstr>Where is your ROI?</vt:lpstr>
      <vt:lpstr>What if it isn’t budgeted?</vt:lpstr>
      <vt:lpstr>PowerPoint Presentation</vt:lpstr>
      <vt:lpstr>Five Year Spend In 000’s</vt:lpstr>
      <vt:lpstr>Prioritization Approach</vt:lpstr>
      <vt:lpstr>PowerPoint Presentation</vt:lpstr>
      <vt:lpstr>Robin’s Rules for Financing</vt:lpstr>
      <vt:lpstr>PowerPoint Presentation</vt:lpstr>
      <vt:lpstr>Why am I in Healthcare? A fortunate accident</vt:lpstr>
      <vt:lpstr>Put the Patient First…</vt:lpstr>
      <vt:lpstr>Robin Norman, Senior VP/ CFO  RNorman@virginiaHospitalcenter.com </vt:lpstr>
    </vt:vector>
  </TitlesOfParts>
  <Company>Virginia Hospital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 Hospital Center Becoming the Top Value Provider</dc:title>
  <dc:creator>Jeffrey P. DiLisi</dc:creator>
  <cp:lastModifiedBy>rnorman</cp:lastModifiedBy>
  <cp:revision>235</cp:revision>
  <cp:lastPrinted>2015-02-27T14:06:30Z</cp:lastPrinted>
  <dcterms:created xsi:type="dcterms:W3CDTF">2014-03-18T15:05:56Z</dcterms:created>
  <dcterms:modified xsi:type="dcterms:W3CDTF">2015-04-10T16:00:53Z</dcterms:modified>
</cp:coreProperties>
</file>